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3680" r:id="rId4"/>
    <p:sldMasterId id="2147483683" r:id="rId5"/>
  </p:sldMasterIdLst>
  <p:notesMasterIdLst>
    <p:notesMasterId r:id="rId19"/>
  </p:notesMasterIdLst>
  <p:handoutMasterIdLst>
    <p:handoutMasterId r:id="rId20"/>
  </p:handoutMasterIdLst>
  <p:sldIdLst>
    <p:sldId id="714" r:id="rId6"/>
    <p:sldId id="809" r:id="rId7"/>
    <p:sldId id="652" r:id="rId8"/>
    <p:sldId id="2907" r:id="rId9"/>
    <p:sldId id="2916" r:id="rId10"/>
    <p:sldId id="2915" r:id="rId11"/>
    <p:sldId id="2911" r:id="rId12"/>
    <p:sldId id="2913" r:id="rId13"/>
    <p:sldId id="616" r:id="rId14"/>
    <p:sldId id="811" r:id="rId15"/>
    <p:sldId id="813" r:id="rId16"/>
    <p:sldId id="814" r:id="rId17"/>
    <p:sldId id="291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2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F0F8"/>
    <a:srgbClr val="00C860"/>
    <a:srgbClr val="FFC000"/>
    <a:srgbClr val="0078FF"/>
    <a:srgbClr val="EF436B"/>
    <a:srgbClr val="F7B4BB"/>
    <a:srgbClr val="90E0EF"/>
    <a:srgbClr val="0080C8"/>
    <a:srgbClr val="00B4D8"/>
    <a:srgbClr val="FE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48" autoAdjust="0"/>
    <p:restoredTop sz="78431" autoAdjust="0"/>
  </p:normalViewPr>
  <p:slideViewPr>
    <p:cSldViewPr snapToGrid="0" snapToObjects="1">
      <p:cViewPr varScale="1">
        <p:scale>
          <a:sx n="64" d="100"/>
          <a:sy n="64" d="100"/>
        </p:scale>
        <p:origin x="586" y="72"/>
      </p:cViewPr>
      <p:guideLst>
        <p:guide orient="horz" pos="773"/>
        <p:guide pos="2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85" d="100"/>
        <a:sy n="18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A6E295-2078-3A4C-9B3B-128821A974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3100D-CACA-0F41-B537-339726C6A5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7CCEE-F6A5-9F4C-8CE3-50501077053A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8C585-FF88-2E4D-AADE-9C9529D2F7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F8045-3A37-824A-8710-57C502BDEF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57D50-C692-A448-91EE-4B0FAD320CD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93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4B99C-DC73-46AB-A11C-4EDB67B0DECA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B6655-E7D5-45D8-AC01-FCB44419BD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37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C39C5-ACFD-9EC0-AA7C-0EC8BA9E0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1FB10E-C371-BF22-895A-0B42BDAA6E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E92579-68D1-CB1E-1D56-84A314F5D6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E7F0E-2784-C2E2-D6B9-73919CF1E8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6655-E7D5-45D8-AC01-FCB44419BD3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049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3E8E3-22F1-AC84-0502-7D8EC04A1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C5E165-0A84-E3EC-695C-B4B87FB6E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99B495-6C34-8580-D722-BB4365EB0E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93E01-06C5-ACB9-A06B-D77DF32707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6655-E7D5-45D8-AC01-FCB44419BD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82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7B975-D27B-DE72-6FAE-272B1A047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1848B8-0B3A-EBD7-0632-FF3B3F1FF2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78BB01-9D61-C424-F711-AD8A2A097A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63830-052E-A763-C658-62E726C224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6655-E7D5-45D8-AC01-FCB44419BD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76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B1B10-0D6A-1BB4-81A0-B249FD4DE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C95A56-19C0-F7E9-3675-BD83444776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5D177A-BDA3-B01D-3C19-861FA5DA9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46B1B-B3AA-357C-6696-90AAD9F81C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6655-E7D5-45D8-AC01-FCB44419BD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39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EDCDA-C110-77B4-FB46-A8EF12EC6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117DBA-B1AC-DE1D-6069-45D1615E69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9DBCB1-1154-3D27-8CEC-A726A5BC1A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B91DC-F750-43A8-131B-47A8CEFD21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6655-E7D5-45D8-AC01-FCB44419BD3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616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8719A-CEAE-B6BF-18E6-828A800D7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3A49B1-1404-C609-5DE4-1C64FB0D90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A61E33-303E-1D9E-F229-9A01654213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7A092-6BCD-EAC3-5264-F44E54B24F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6655-E7D5-45D8-AC01-FCB44419BD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89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D25E7-BA1A-B7B5-7DC7-CC154781A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E6CB18-C90A-DC79-2D6A-47ED98FE83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FA00D1-8C53-C0CB-0AE1-3D3E021E0E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56779-9729-FD0F-5A1E-4AF6B2E3A3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6655-E7D5-45D8-AC01-FCB44419BD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3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1BA9C-AA16-2F03-1EF9-0C40F9D05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135B04-E360-A289-C0D6-B08A113EB3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478D16-0E7B-91A4-5F86-4B1628B7EF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438E7-8BDA-7FA4-1021-7CCDF41865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6655-E7D5-45D8-AC01-FCB44419BD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07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38ABA-A50A-C6F3-A842-C28DEA412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056701-1059-D9D3-4E6C-35138F504D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5DFB37-5018-93E4-EDBF-BF0E75FF61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 neural network</a:t>
            </a:r>
            <a:r>
              <a:rPr lang="en-US" dirty="0"/>
              <a:t> is a computational model made of layers of interconnected “neurons” that learn to detect patterns in data.</a:t>
            </a:r>
            <a:br>
              <a:rPr lang="en-US" dirty="0"/>
            </a:br>
            <a:r>
              <a:rPr lang="en-US" dirty="0"/>
              <a:t>Each neuron applies a simple mathematical transformation, and by stacking many layers, the network can represent complex relationships—enabling tasks like prediction, classification, and generation.</a:t>
            </a:r>
            <a:endParaRPr lang="en-US" b="1" dirty="0"/>
          </a:p>
          <a:p>
            <a:r>
              <a:rPr lang="en-US" b="1" dirty="0"/>
              <a:t>A Temporal Convolutional Network (TCN)</a:t>
            </a:r>
            <a:r>
              <a:rPr lang="en-US" dirty="0"/>
              <a:t> is a convolutional neural network architecture for sequence modeling that replaces recurrence with </a:t>
            </a:r>
            <a:r>
              <a:rPr lang="en-US" b="1" dirty="0"/>
              <a:t>causal, dilated 1-D convolutions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It ensures predictions at time </a:t>
            </a:r>
            <a:r>
              <a:rPr lang="en-US" i="1" dirty="0"/>
              <a:t>t</a:t>
            </a:r>
            <a:r>
              <a:rPr lang="en-US" dirty="0"/>
              <a:t> depend only on the present and past (causality), and uses dilation to capture long-range dependencies efficiently.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354B0-4857-1F0C-3A12-7305459160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6655-E7D5-45D8-AC01-FCB44419BD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26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AE532-DB81-E80B-283B-7CBD3C019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6AF7E5-5D86-15B3-0396-36BC33280D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67E970-FA2B-20AE-F421-AE4E232EBE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we remove masks with cool Ryan paper, and nature paper. Cite Greg relationship between mech work and metabolic work.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E25E7-C021-9183-CFFD-A6040CA56B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6655-E7D5-45D8-AC01-FCB44419BD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09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1F911-0C5E-3DB7-6EBA-289C24619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5385E5-FB86-92B1-F0E0-BA82573AC0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211216-E39A-59D7-99C2-DB5FC5DAA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C5647-A13E-9760-5454-C8452A5FE1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6655-E7D5-45D8-AC01-FCB44419BD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66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CAF0F-9A34-084F-36C2-EA84E6762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4A813A-C0A3-1D3F-0C86-BA7611F7B8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FBA95F-7B2A-0485-B495-A46F91101A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2F0BB-0CB3-E771-C3B9-786ADDF0FA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6655-E7D5-45D8-AC01-FCB44419BD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03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B6655-E7D5-45D8-AC01-FCB44419BD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1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5684" y="1149178"/>
            <a:ext cx="6795912" cy="264389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i="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5682" y="3793068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1800" b="0" cap="none" spc="0" baseline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1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1" y="365125"/>
            <a:ext cx="88011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A9D5-BA43-45FD-B6C5-476BA72F36F4}" type="datetime1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CFDF-2B65-4FA3-A88B-80A8AAE7AA91}" type="datetime1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6070-49EC-4646-A15F-666690DCBEB5}" type="datetime1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8"/>
            <a:ext cx="5617633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8"/>
            <a:ext cx="5638800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A0BD-B9FF-416D-AD24-C24C8AB91076}" type="datetime1">
              <a:rPr lang="en-US" smtClean="0"/>
              <a:t>8/14/2025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B3CA-2787-4252-91EE-5222CC54F227}" type="datetime1">
              <a:rPr lang="en-US" smtClean="0"/>
              <a:t>8/14/2025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2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1A49-19C1-410F-9A62-444234E1790F}" type="datetime1">
              <a:rPr lang="en-US" smtClean="0"/>
              <a:t>8/14/2025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0DA63-3197-4BDE-80C7-47E4EE5624FF}" type="datetime1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8" y="457201"/>
            <a:ext cx="7497233" cy="49839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50"/>
            <a:ext cx="3932767" cy="31662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E220-9145-4928-A515-18A2B9CA16DC}" type="datetime1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9481-6209-44DC-A43B-BAA0EE66BF6A}" type="datetime1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3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5"/>
            <a:ext cx="11430000" cy="4225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5441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C09AC-E912-471D-8B8E-DEF9C97B0F9B}" type="datetime1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6154" y="5441135"/>
            <a:ext cx="594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5441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60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E03EF-FE86-20F6-FF08-522AFBAF1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91A5A-3FFD-976B-A06A-B24BC2559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8851" y="926757"/>
            <a:ext cx="7214824" cy="2866311"/>
          </a:xfrm>
          <a:prstGeom prst="rect">
            <a:avLst/>
          </a:prstGeom>
        </p:spPr>
        <p:txBody>
          <a:bodyPr wrap="square">
            <a:normAutofit fontScale="90000"/>
          </a:bodyPr>
          <a:lstStyle/>
          <a:p>
            <a:r>
              <a:rPr lang="en-GB" cap="all" dirty="0"/>
              <a:t>PERSONALIZED EXOSKELETON CONTROL FOR OPTIMIZING GAIT ECONOMY IN STROKE SURVIVORS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3490E8-D289-5064-3734-F109EF650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8850" y="3913388"/>
            <a:ext cx="6795913" cy="16848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u="sng" dirty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Daniel Rodriguez-Jorge</a:t>
            </a:r>
            <a:r>
              <a:rPr lang="en-US" sz="1800" dirty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GB" dirty="0"/>
              <a:t>Gregory Sawicki, Aaron Young</a:t>
            </a:r>
            <a:endParaRPr lang="en-US" sz="1800" dirty="0">
              <a:solidFill>
                <a:srgbClr val="85743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dirty="0"/>
              <a:t>August 14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  <a:p>
            <a:pPr>
              <a:lnSpc>
                <a:spcPct val="100000"/>
              </a:lnSpc>
            </a:pPr>
            <a:endParaRPr lang="en-US" sz="1800" dirty="0">
              <a:solidFill>
                <a:srgbClr val="85743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American Society of Biomechanics (Pittsburgh, PA)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Advances in Biomechanics with the power of AI &amp; ML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AA9B52-2E66-FB41-6973-9B4EC347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744" y="5506320"/>
            <a:ext cx="3484214" cy="116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8F7E7D14-A3BA-3C6E-B952-E92E374DB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362" y="5744966"/>
            <a:ext cx="1001276" cy="684111"/>
          </a:xfrm>
          <a:prstGeom prst="rect">
            <a:avLst/>
          </a:prstGeom>
        </p:spPr>
      </p:pic>
      <p:pic>
        <p:nvPicPr>
          <p:cNvPr id="5" name="Picture 16" descr="A logo for a medical company&#10;&#10;AI-generated content may be incorrect.">
            <a:extLst>
              <a:ext uri="{FF2B5EF4-FFF2-40B4-BE49-F238E27FC236}">
                <a16:creationId xmlns:a16="http://schemas.microsoft.com/office/drawing/2014/main" id="{87299D1A-9F7D-6A56-5DAD-BEBD210195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82" y="5770958"/>
            <a:ext cx="1378840" cy="72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99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DF172-C45B-E2E6-D775-59CC79575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753B6-7E3C-AECC-354B-5E2BCCDC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Preliminary experimental results</a:t>
            </a:r>
            <a:endParaRPr lang="en-US" u="sng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8FF860-3554-BDC6-C9DA-0648A16B90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11430000" cy="4578566"/>
          </a:xfrm>
        </p:spPr>
        <p:txBody>
          <a:bodyPr>
            <a:normAutofit/>
          </a:bodyPr>
          <a:lstStyle/>
          <a:p>
            <a:r>
              <a:rPr lang="en-US" dirty="0"/>
              <a:t>OFFLINE: We are assuming knee and ankle power are unaltered. Same kinematics regardless of profile – just walking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98E72F-B55C-ADE4-C771-125BDDB83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53" y="2398686"/>
            <a:ext cx="6489032" cy="34719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3FA74C9-7B8D-D0DE-2D9A-661EE0A268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8733" y="2049498"/>
            <a:ext cx="5148519" cy="15790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C9867E6-FCB6-5DD8-6522-6D4059FAD212}"/>
              </a:ext>
            </a:extLst>
          </p:cNvPr>
          <p:cNvSpPr txBox="1"/>
          <p:nvPr/>
        </p:nvSpPr>
        <p:spPr>
          <a:xfrm>
            <a:off x="4830847" y="5794049"/>
            <a:ext cx="6489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scales and low shapes are preferred </a:t>
            </a:r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120-180ms as expected, [2]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97AF2B5-53F3-0E1E-CBC2-9FF05FB513E0}"/>
              </a:ext>
            </a:extLst>
          </p:cNvPr>
          <p:cNvSpPr txBox="1"/>
          <p:nvPr/>
        </p:nvSpPr>
        <p:spPr>
          <a:xfrm>
            <a:off x="872121" y="6364285"/>
            <a:ext cx="11075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2">
                    <a:lumMod val="50000"/>
                  </a:schemeClr>
                </a:solidFill>
              </a:rPr>
              <a:t>[2] </a:t>
            </a:r>
            <a:r>
              <a:rPr lang="es-ES" sz="1600" dirty="0" err="1">
                <a:solidFill>
                  <a:schemeClr val="bg2">
                    <a:lumMod val="50000"/>
                  </a:schemeClr>
                </a:solidFill>
              </a:rPr>
              <a:t>Molinaro</a:t>
            </a:r>
            <a:r>
              <a:rPr lang="es-ES" sz="1600" dirty="0">
                <a:solidFill>
                  <a:schemeClr val="bg2">
                    <a:lumMod val="50000"/>
                  </a:schemeClr>
                </a:solidFill>
              </a:rPr>
              <a:t> et al. (2024), </a:t>
            </a:r>
            <a:r>
              <a:rPr lang="es-ES" sz="1600" dirty="0" err="1">
                <a:solidFill>
                  <a:schemeClr val="bg2">
                    <a:lumMod val="50000"/>
                  </a:schemeClr>
                </a:solidFill>
              </a:rPr>
              <a:t>Science</a:t>
            </a:r>
            <a:r>
              <a:rPr lang="es-ES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1600" dirty="0" err="1">
                <a:solidFill>
                  <a:schemeClr val="bg2">
                    <a:lumMod val="50000"/>
                  </a:schemeClr>
                </a:solidFill>
              </a:rPr>
              <a:t>Robotics</a:t>
            </a:r>
            <a:r>
              <a:rPr lang="es-ES" sz="1600" dirty="0">
                <a:solidFill>
                  <a:schemeClr val="bg2">
                    <a:lumMod val="50000"/>
                  </a:schemeClr>
                </a:solidFill>
              </a:rPr>
              <a:t> 9</a:t>
            </a:r>
          </a:p>
        </p:txBody>
      </p:sp>
      <p:pic>
        <p:nvPicPr>
          <p:cNvPr id="9" name="Vídeo 7">
            <a:hlinkClick r:id="" action="ppaction://media"/>
            <a:extLst>
              <a:ext uri="{FF2B5EF4-FFF2-40B4-BE49-F238E27FC236}">
                <a16:creationId xmlns:a16="http://schemas.microsoft.com/office/drawing/2014/main" id="{5B0F2308-005C-75CA-4C82-0FF28442AE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0495" y="3628573"/>
            <a:ext cx="3639384" cy="204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9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CF758-2D5E-5D12-97B3-48318BB1F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900CF-26BE-425F-76DF-FC6AA0BAF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Preliminary experimental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7177AD-1AA2-6E70-B3CD-1416B77BB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2043" y="1930755"/>
            <a:ext cx="4377728" cy="299648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9EEE80-BB4D-B35F-616B-48050E40080F}"/>
              </a:ext>
            </a:extLst>
          </p:cNvPr>
          <p:cNvCxnSpPr>
            <a:cxnSpLocks/>
          </p:cNvCxnSpPr>
          <p:nvPr/>
        </p:nvCxnSpPr>
        <p:spPr>
          <a:xfrm>
            <a:off x="3365061" y="3382421"/>
            <a:ext cx="3502270" cy="9570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94EBBB1-BEE8-44F0-8235-BAD3E76A0A61}"/>
              </a:ext>
            </a:extLst>
          </p:cNvPr>
          <p:cNvSpPr txBox="1"/>
          <p:nvPr/>
        </p:nvSpPr>
        <p:spPr>
          <a:xfrm>
            <a:off x="4846678" y="4154833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-14.2%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43ABEB9-DA08-8C10-F9AC-24B2FFACA4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09675" y="1234269"/>
            <a:ext cx="4501325" cy="447742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First AB pilot test. </a:t>
            </a:r>
            <a:r>
              <a:rPr lang="en-US" b="1" dirty="0"/>
              <a:t>14.2%</a:t>
            </a:r>
            <a:r>
              <a:rPr lang="en-US" dirty="0"/>
              <a:t> reduction in </a:t>
            </a:r>
            <a:r>
              <a:rPr lang="en-US" u="sng" dirty="0"/>
              <a:t>estimated</a:t>
            </a:r>
            <a:r>
              <a:rPr lang="en-US" dirty="0"/>
              <a:t> power vs vanilla (30% scale, no delay, </a:t>
            </a:r>
            <a:r>
              <a:rPr lang="el-GR" dirty="0"/>
              <a:t>λ</a:t>
            </a:r>
            <a:r>
              <a:rPr lang="en-US" dirty="0"/>
              <a:t>=1)</a:t>
            </a:r>
          </a:p>
          <a:p>
            <a:r>
              <a:rPr lang="en-US" dirty="0"/>
              <a:t>N = 1, AB</a:t>
            </a:r>
          </a:p>
          <a:p>
            <a:r>
              <a:rPr lang="en-US" dirty="0"/>
              <a:t>Best parameters: </a:t>
            </a:r>
            <a:r>
              <a:rPr lang="en-US" u="sng" dirty="0"/>
              <a:t>scale ≈ 20%, add. delay ≈ 25ms, </a:t>
            </a:r>
            <a:r>
              <a:rPr lang="el-GR" u="sng" dirty="0"/>
              <a:t>λ</a:t>
            </a:r>
            <a:r>
              <a:rPr lang="en-US" u="sng" dirty="0"/>
              <a:t> ≈ 1.2</a:t>
            </a:r>
          </a:p>
          <a:p>
            <a:r>
              <a:rPr lang="en-US" dirty="0"/>
              <a:t>Unequal results between legs in AB, potentially lack of convergence and stroke-only TCNs</a:t>
            </a:r>
          </a:p>
          <a:p>
            <a:endParaRPr lang="en-US" dirty="0"/>
          </a:p>
        </p:txBody>
      </p:sp>
      <p:pic>
        <p:nvPicPr>
          <p:cNvPr id="14" name="Vídeo 13">
            <a:hlinkClick r:id="" action="ppaction://media"/>
            <a:extLst>
              <a:ext uri="{FF2B5EF4-FFF2-40B4-BE49-F238E27FC236}">
                <a16:creationId xmlns:a16="http://schemas.microsoft.com/office/drawing/2014/main" id="{211B835E-567C-3E84-2749-8F54632674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1443915"/>
            <a:ext cx="2233219" cy="3970167"/>
          </a:xfrm>
          <a:prstGeom prst="rect">
            <a:avLst/>
          </a:prstGeom>
        </p:spPr>
      </p:pic>
      <p:sp>
        <p:nvSpPr>
          <p:cNvPr id="8" name="Rounded Rectangle 56">
            <a:extLst>
              <a:ext uri="{FF2B5EF4-FFF2-40B4-BE49-F238E27FC236}">
                <a16:creationId xmlns:a16="http://schemas.microsoft.com/office/drawing/2014/main" id="{63EDEE04-67B4-AF84-C33E-D8AC4A65407D}"/>
              </a:ext>
            </a:extLst>
          </p:cNvPr>
          <p:cNvSpPr/>
          <p:nvPr/>
        </p:nvSpPr>
        <p:spPr>
          <a:xfrm>
            <a:off x="645853" y="6294784"/>
            <a:ext cx="1440839" cy="362495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12" name="Rounded Rectangle 58">
            <a:extLst>
              <a:ext uri="{FF2B5EF4-FFF2-40B4-BE49-F238E27FC236}">
                <a16:creationId xmlns:a16="http://schemas.microsoft.com/office/drawing/2014/main" id="{6B2A0F7B-369A-26EC-C6B3-FB8FF71EF19C}"/>
              </a:ext>
            </a:extLst>
          </p:cNvPr>
          <p:cNvSpPr/>
          <p:nvPr/>
        </p:nvSpPr>
        <p:spPr>
          <a:xfrm>
            <a:off x="2198734" y="6291404"/>
            <a:ext cx="1440839" cy="362495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Generalizable controller</a:t>
            </a:r>
          </a:p>
        </p:txBody>
      </p:sp>
      <p:sp>
        <p:nvSpPr>
          <p:cNvPr id="13" name="Rounded Rectangle 58">
            <a:extLst>
              <a:ext uri="{FF2B5EF4-FFF2-40B4-BE49-F238E27FC236}">
                <a16:creationId xmlns:a16="http://schemas.microsoft.com/office/drawing/2014/main" id="{33E7BBBF-07AD-8415-C8AF-D5FC12BB0243}"/>
              </a:ext>
            </a:extLst>
          </p:cNvPr>
          <p:cNvSpPr/>
          <p:nvPr/>
        </p:nvSpPr>
        <p:spPr>
          <a:xfrm>
            <a:off x="3751615" y="6291404"/>
            <a:ext cx="1440839" cy="362495"/>
          </a:xfrm>
          <a:prstGeom prst="roundRect">
            <a:avLst/>
          </a:prstGeom>
          <a:solidFill>
            <a:srgbClr val="CAF0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Optimization</a:t>
            </a:r>
          </a:p>
        </p:txBody>
      </p:sp>
      <p:sp>
        <p:nvSpPr>
          <p:cNvPr id="15" name="Rounded Rectangle 58">
            <a:extLst>
              <a:ext uri="{FF2B5EF4-FFF2-40B4-BE49-F238E27FC236}">
                <a16:creationId xmlns:a16="http://schemas.microsoft.com/office/drawing/2014/main" id="{7E6F7E13-AEF9-CF32-0DF6-5953EDC2EB1D}"/>
              </a:ext>
            </a:extLst>
          </p:cNvPr>
          <p:cNvSpPr/>
          <p:nvPr/>
        </p:nvSpPr>
        <p:spPr>
          <a:xfrm>
            <a:off x="5304496" y="6286783"/>
            <a:ext cx="1440839" cy="362495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DDE695F-7C62-EF68-7EF8-4DAD86F418E2}"/>
              </a:ext>
            </a:extLst>
          </p:cNvPr>
          <p:cNvSpPr txBox="1"/>
          <p:nvPr/>
        </p:nvSpPr>
        <p:spPr>
          <a:xfrm>
            <a:off x="3645481" y="5250032"/>
            <a:ext cx="475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*Each iteration is 1 minute long</a:t>
            </a:r>
            <a:endParaRPr lang="en-U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512A4F2A-4E9C-1295-9D71-EFB7C62CE29D}"/>
                  </a:ext>
                </a:extLst>
              </p:cNvPr>
              <p:cNvSpPr txBox="1"/>
              <p:nvPr/>
            </p:nvSpPr>
            <p:spPr>
              <a:xfrm>
                <a:off x="3446376" y="1129277"/>
                <a:ext cx="3146567" cy="6292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𝑁𝑜𝑟𝑚𝑎𝑙𝑖𝑧𝑒𝑑𝐶𝑜𝑠𝑡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s-E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𝑏𝑖𝑜</m:t>
                                  </m:r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512A4F2A-4E9C-1295-9D71-EFB7C62CE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6376" y="1129277"/>
                <a:ext cx="3146567" cy="6292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765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B8728-CE94-B8F1-BC8F-966351719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3BD5C-EFF2-CBCF-12BA-7DC124010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FEE8C-9F52-78B3-0A57-22ABB8FA7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5550" y="1190286"/>
            <a:ext cx="10511600" cy="4477428"/>
          </a:xfrm>
        </p:spPr>
        <p:txBody>
          <a:bodyPr>
            <a:normAutofit/>
          </a:bodyPr>
          <a:lstStyle/>
          <a:p>
            <a:r>
              <a:rPr lang="en-US" dirty="0"/>
              <a:t>Developed a </a:t>
            </a:r>
            <a:r>
              <a:rPr lang="en-US" b="1" dirty="0"/>
              <a:t>user-state-trained controller and Bayesian optimizer</a:t>
            </a:r>
            <a:r>
              <a:rPr lang="en-US" dirty="0"/>
              <a:t> for hip exoskeleton assistance for </a:t>
            </a:r>
            <a:r>
              <a:rPr lang="en-US" b="1" dirty="0"/>
              <a:t>stroke</a:t>
            </a:r>
            <a:r>
              <a:rPr lang="en-US" dirty="0"/>
              <a:t> with  N=20 TCNs</a:t>
            </a:r>
          </a:p>
          <a:p>
            <a:r>
              <a:rPr lang="en-US" dirty="0"/>
              <a:t>Developed a task-agnostic, </a:t>
            </a:r>
            <a:r>
              <a:rPr lang="en-US" dirty="0" err="1"/>
              <a:t>biotorque</a:t>
            </a:r>
            <a:r>
              <a:rPr lang="en-US" dirty="0"/>
              <a:t> </a:t>
            </a:r>
            <a:r>
              <a:rPr lang="en-US" b="1" dirty="0"/>
              <a:t>shaping paradigm </a:t>
            </a:r>
            <a:r>
              <a:rPr lang="en-US" dirty="0"/>
              <a:t>for reduced energy cost </a:t>
            </a:r>
            <a:r>
              <a:rPr lang="en-US" b="1" dirty="0"/>
              <a:t>without metabolic masks required</a:t>
            </a:r>
          </a:p>
          <a:p>
            <a:r>
              <a:rPr lang="en-US" dirty="0"/>
              <a:t>Conducted successful offline and pilot experiments to identify </a:t>
            </a:r>
            <a:r>
              <a:rPr lang="en-US" u="sng" dirty="0"/>
              <a:t>optimal torque parameters</a:t>
            </a:r>
          </a:p>
          <a:p>
            <a:r>
              <a:rPr lang="en-US" dirty="0"/>
              <a:t>Ready to launch final </a:t>
            </a:r>
            <a:r>
              <a:rPr lang="en-US" b="1" dirty="0"/>
              <a:t>experiments in stroke </a:t>
            </a:r>
            <a:r>
              <a:rPr lang="en-US" dirty="0"/>
              <a:t>populations, targeting personalized assistance profiles and evaluating </a:t>
            </a:r>
            <a:r>
              <a:rPr lang="en-US" u="sng" dirty="0"/>
              <a:t>metabolic</a:t>
            </a:r>
            <a:r>
              <a:rPr lang="en-US" dirty="0"/>
              <a:t> and </a:t>
            </a:r>
            <a:r>
              <a:rPr lang="en-US" u="sng" dirty="0"/>
              <a:t>muscle activation</a:t>
            </a:r>
            <a:r>
              <a:rPr lang="en-US" dirty="0"/>
              <a:t> improvements</a:t>
            </a:r>
          </a:p>
        </p:txBody>
      </p:sp>
      <p:sp>
        <p:nvSpPr>
          <p:cNvPr id="8" name="Rounded Rectangle 56">
            <a:extLst>
              <a:ext uri="{FF2B5EF4-FFF2-40B4-BE49-F238E27FC236}">
                <a16:creationId xmlns:a16="http://schemas.microsoft.com/office/drawing/2014/main" id="{A1B177C1-1DEB-FD3C-56D6-D084339DAF58}"/>
              </a:ext>
            </a:extLst>
          </p:cNvPr>
          <p:cNvSpPr/>
          <p:nvPr/>
        </p:nvSpPr>
        <p:spPr>
          <a:xfrm>
            <a:off x="645853" y="6294784"/>
            <a:ext cx="1440839" cy="362495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9" name="Rounded Rectangle 58">
            <a:extLst>
              <a:ext uri="{FF2B5EF4-FFF2-40B4-BE49-F238E27FC236}">
                <a16:creationId xmlns:a16="http://schemas.microsoft.com/office/drawing/2014/main" id="{0FD6320C-0D09-4760-1CFD-15304333F0A1}"/>
              </a:ext>
            </a:extLst>
          </p:cNvPr>
          <p:cNvSpPr/>
          <p:nvPr/>
        </p:nvSpPr>
        <p:spPr>
          <a:xfrm>
            <a:off x="2198734" y="6291404"/>
            <a:ext cx="1440839" cy="362495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Generalizable controller</a:t>
            </a:r>
          </a:p>
        </p:txBody>
      </p:sp>
      <p:sp>
        <p:nvSpPr>
          <p:cNvPr id="10" name="Rounded Rectangle 58">
            <a:extLst>
              <a:ext uri="{FF2B5EF4-FFF2-40B4-BE49-F238E27FC236}">
                <a16:creationId xmlns:a16="http://schemas.microsoft.com/office/drawing/2014/main" id="{83A57058-0DD9-5FF5-C364-95D258A316F2}"/>
              </a:ext>
            </a:extLst>
          </p:cNvPr>
          <p:cNvSpPr/>
          <p:nvPr/>
        </p:nvSpPr>
        <p:spPr>
          <a:xfrm>
            <a:off x="3751615" y="6291404"/>
            <a:ext cx="1440839" cy="362495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Optimization</a:t>
            </a:r>
          </a:p>
        </p:txBody>
      </p:sp>
      <p:sp>
        <p:nvSpPr>
          <p:cNvPr id="11" name="Rounded Rectangle 58">
            <a:extLst>
              <a:ext uri="{FF2B5EF4-FFF2-40B4-BE49-F238E27FC236}">
                <a16:creationId xmlns:a16="http://schemas.microsoft.com/office/drawing/2014/main" id="{82C9031F-10BA-204F-7718-1C6BB2B19746}"/>
              </a:ext>
            </a:extLst>
          </p:cNvPr>
          <p:cNvSpPr/>
          <p:nvPr/>
        </p:nvSpPr>
        <p:spPr>
          <a:xfrm>
            <a:off x="5304496" y="6286783"/>
            <a:ext cx="1440839" cy="362495"/>
          </a:xfrm>
          <a:prstGeom prst="roundRect">
            <a:avLst/>
          </a:prstGeom>
          <a:solidFill>
            <a:srgbClr val="CAF0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598988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BEE14-FBF0-C8BA-2828-1FC887F20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E6EB5-A0BC-C56B-176E-CE5D8D2E2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8851" y="926757"/>
            <a:ext cx="7214824" cy="2866311"/>
          </a:xfrm>
          <a:prstGeom prst="rect">
            <a:avLst/>
          </a:prstGeom>
        </p:spPr>
        <p:txBody>
          <a:bodyPr wrap="square">
            <a:normAutofit fontScale="90000"/>
          </a:bodyPr>
          <a:lstStyle/>
          <a:p>
            <a:r>
              <a:rPr lang="en-GB" cap="all" dirty="0"/>
              <a:t>PERSONALIZED EXOSKELETON CONTROL FOR OPTIMIZING GAIT ECONOMY IN STROKE SURVIVORS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D9772-FDA1-2294-30DE-1D5B03B08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8850" y="3913388"/>
            <a:ext cx="6795913" cy="16848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u="sng" dirty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Daniel Rodriguez-Jorge</a:t>
            </a:r>
            <a:r>
              <a:rPr lang="en-US" sz="1800" dirty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GB" dirty="0"/>
              <a:t>Gregory Sawicki, Aaron Young</a:t>
            </a:r>
            <a:endParaRPr lang="en-US" sz="1800" dirty="0">
              <a:solidFill>
                <a:srgbClr val="85743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dirty="0"/>
              <a:t>August 14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  <a:p>
            <a:pPr>
              <a:lnSpc>
                <a:spcPct val="100000"/>
              </a:lnSpc>
            </a:pPr>
            <a:endParaRPr lang="en-US" sz="1800" dirty="0">
              <a:solidFill>
                <a:srgbClr val="85743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American Society of Biomechanics (Pittsburgh, PA)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Advances in Biomechanics with the power of AI &amp; ML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283A8DE-8CA9-B4C9-B28C-48C32F62F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744" y="5506320"/>
            <a:ext cx="3484214" cy="116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91ED692F-90E6-C848-130C-2493E6BA8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362" y="5744966"/>
            <a:ext cx="1001276" cy="684111"/>
          </a:xfrm>
          <a:prstGeom prst="rect">
            <a:avLst/>
          </a:prstGeom>
        </p:spPr>
      </p:pic>
      <p:pic>
        <p:nvPicPr>
          <p:cNvPr id="5" name="Picture 16" descr="A logo for a medical company&#10;&#10;AI-generated content may be incorrect.">
            <a:extLst>
              <a:ext uri="{FF2B5EF4-FFF2-40B4-BE49-F238E27FC236}">
                <a16:creationId xmlns:a16="http://schemas.microsoft.com/office/drawing/2014/main" id="{66A945E5-582C-1D5C-7663-C816AC388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82" y="5770958"/>
            <a:ext cx="1378840" cy="72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32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64062EF-20A9-CF5B-76B7-8C1D4834B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D1E4C81-09F5-3E6E-8303-5C051EFB7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136" y="401081"/>
            <a:ext cx="5864077" cy="5406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03BAB8-40E0-C8F1-C222-F0BE444BD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FBBBC4-1924-EAA6-8FF5-BB1A15AE9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5853" y="1215483"/>
            <a:ext cx="5622283" cy="4713612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Generalizable exoskeleton control post-stroke using neural networks</a:t>
            </a:r>
          </a:p>
          <a:p>
            <a:r>
              <a:rPr lang="en-US" dirty="0"/>
              <a:t>Personalized, human-in-the-loop optimization</a:t>
            </a:r>
          </a:p>
          <a:p>
            <a:r>
              <a:rPr lang="en-US" dirty="0"/>
              <a:t>Preliminary experimental results</a:t>
            </a:r>
          </a:p>
          <a:p>
            <a:r>
              <a:rPr lang="en-US" dirty="0"/>
              <a:t>Conclusion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6" name="Rounded Rectangle 56">
            <a:extLst>
              <a:ext uri="{FF2B5EF4-FFF2-40B4-BE49-F238E27FC236}">
                <a16:creationId xmlns:a16="http://schemas.microsoft.com/office/drawing/2014/main" id="{6C570BC9-FDEF-7D38-8475-4DEF4F68D223}"/>
              </a:ext>
            </a:extLst>
          </p:cNvPr>
          <p:cNvSpPr/>
          <p:nvPr/>
        </p:nvSpPr>
        <p:spPr>
          <a:xfrm>
            <a:off x="645853" y="6294784"/>
            <a:ext cx="1440839" cy="362495"/>
          </a:xfrm>
          <a:prstGeom prst="roundRect">
            <a:avLst/>
          </a:prstGeom>
          <a:solidFill>
            <a:srgbClr val="CAF0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7" name="Rounded Rectangle 58">
            <a:extLst>
              <a:ext uri="{FF2B5EF4-FFF2-40B4-BE49-F238E27FC236}">
                <a16:creationId xmlns:a16="http://schemas.microsoft.com/office/drawing/2014/main" id="{E40572BB-E5B1-6487-BC33-5D56811EAC95}"/>
              </a:ext>
            </a:extLst>
          </p:cNvPr>
          <p:cNvSpPr/>
          <p:nvPr/>
        </p:nvSpPr>
        <p:spPr>
          <a:xfrm>
            <a:off x="2198734" y="6291404"/>
            <a:ext cx="1440839" cy="362495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Generalizable controller</a:t>
            </a:r>
          </a:p>
        </p:txBody>
      </p:sp>
      <p:sp>
        <p:nvSpPr>
          <p:cNvPr id="8" name="Rounded Rectangle 58">
            <a:extLst>
              <a:ext uri="{FF2B5EF4-FFF2-40B4-BE49-F238E27FC236}">
                <a16:creationId xmlns:a16="http://schemas.microsoft.com/office/drawing/2014/main" id="{3914FDC9-F2E1-5AF2-760E-BCCE732D67D5}"/>
              </a:ext>
            </a:extLst>
          </p:cNvPr>
          <p:cNvSpPr/>
          <p:nvPr/>
        </p:nvSpPr>
        <p:spPr>
          <a:xfrm>
            <a:off x="3751615" y="6291404"/>
            <a:ext cx="1440839" cy="362495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Optimization</a:t>
            </a:r>
          </a:p>
        </p:txBody>
      </p:sp>
      <p:sp>
        <p:nvSpPr>
          <p:cNvPr id="9" name="Rounded Rectangle 58">
            <a:extLst>
              <a:ext uri="{FF2B5EF4-FFF2-40B4-BE49-F238E27FC236}">
                <a16:creationId xmlns:a16="http://schemas.microsoft.com/office/drawing/2014/main" id="{624CD6E5-9AC6-EE87-5BE1-115239D28E59}"/>
              </a:ext>
            </a:extLst>
          </p:cNvPr>
          <p:cNvSpPr/>
          <p:nvPr/>
        </p:nvSpPr>
        <p:spPr>
          <a:xfrm>
            <a:off x="5304496" y="6286783"/>
            <a:ext cx="1440839" cy="362495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2243961-2855-8F33-10A0-A99CA5C7F366}"/>
              </a:ext>
            </a:extLst>
          </p:cNvPr>
          <p:cNvSpPr/>
          <p:nvPr/>
        </p:nvSpPr>
        <p:spPr>
          <a:xfrm>
            <a:off x="7384364" y="1215483"/>
            <a:ext cx="2072487" cy="28752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C6F181-E59B-899D-228C-013B5E591A43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6096000" y="2360141"/>
            <a:ext cx="1288364" cy="2929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1A72CBE8-E992-5CFA-F8EE-7584A416507F}"/>
              </a:ext>
            </a:extLst>
          </p:cNvPr>
          <p:cNvSpPr/>
          <p:nvPr/>
        </p:nvSpPr>
        <p:spPr>
          <a:xfrm>
            <a:off x="9426268" y="1050324"/>
            <a:ext cx="2329086" cy="3348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5EFB4B-6441-F399-6F82-CACC7FB86C23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6188317" y="2724665"/>
            <a:ext cx="3237951" cy="4877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D73690A3-BBF3-5561-3A78-4ACDC4D23963}"/>
              </a:ext>
            </a:extLst>
          </p:cNvPr>
          <p:cNvSpPr/>
          <p:nvPr/>
        </p:nvSpPr>
        <p:spPr>
          <a:xfrm>
            <a:off x="9709802" y="2372498"/>
            <a:ext cx="545041" cy="5931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169FA1C-EF31-51E8-44C9-9262878A8530}"/>
              </a:ext>
            </a:extLst>
          </p:cNvPr>
          <p:cNvCxnSpPr>
            <a:stCxn id="31" idx="7"/>
            <a:endCxn id="31" idx="3"/>
          </p:cNvCxnSpPr>
          <p:nvPr/>
        </p:nvCxnSpPr>
        <p:spPr>
          <a:xfrm flipH="1">
            <a:off x="9789621" y="2459359"/>
            <a:ext cx="385403" cy="4194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F23E326-CEE4-664F-F7C1-8F5E36532B84}"/>
              </a:ext>
            </a:extLst>
          </p:cNvPr>
          <p:cNvCxnSpPr>
            <a:stCxn id="31" idx="1"/>
            <a:endCxn id="31" idx="5"/>
          </p:cNvCxnSpPr>
          <p:nvPr/>
        </p:nvCxnSpPr>
        <p:spPr>
          <a:xfrm>
            <a:off x="9789621" y="2459359"/>
            <a:ext cx="385403" cy="4194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33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8923B-D3D8-0AE3-857C-C0812F547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A569D-BCFC-00E2-DBA3-F13EDEE33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A38DEF1-CFBD-6664-9DF5-487B43CA0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630424"/>
            <a:ext cx="7612427" cy="359715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Millions with </a:t>
            </a:r>
            <a:r>
              <a:rPr lang="en-US" b="1" dirty="0"/>
              <a:t>reduced independence</a:t>
            </a:r>
            <a:r>
              <a:rPr lang="en-US" dirty="0"/>
              <a:t>, </a:t>
            </a:r>
            <a:r>
              <a:rPr lang="en-US" b="1" dirty="0"/>
              <a:t>increased metabolic</a:t>
            </a:r>
            <a:r>
              <a:rPr lang="en-US" dirty="0"/>
              <a:t> cost, and risk of </a:t>
            </a:r>
            <a:r>
              <a:rPr lang="en-US" b="1" dirty="0"/>
              <a:t>health complications</a:t>
            </a:r>
            <a:r>
              <a:rPr lang="en-US" dirty="0"/>
              <a:t> [1]</a:t>
            </a:r>
          </a:p>
          <a:p>
            <a:endParaRPr lang="en-US" b="1" dirty="0"/>
          </a:p>
          <a:p>
            <a:r>
              <a:rPr lang="en-US" dirty="0"/>
              <a:t>Exoskeletons to restore mobility face critical barriers. </a:t>
            </a:r>
            <a:r>
              <a:rPr lang="en-US" b="1" dirty="0"/>
              <a:t>Limited adaptability</a:t>
            </a:r>
            <a:r>
              <a:rPr lang="en-US" dirty="0"/>
              <a:t> to individual gait patterns post-stroke</a:t>
            </a:r>
          </a:p>
          <a:p>
            <a:endParaRPr lang="en-US" dirty="0"/>
          </a:p>
          <a:p>
            <a:r>
              <a:rPr lang="en-US" dirty="0"/>
              <a:t>We want to </a:t>
            </a:r>
            <a:r>
              <a:rPr lang="en-US" b="1" dirty="0"/>
              <a:t>personalize exoskeleton assistance beyond </a:t>
            </a:r>
            <a:r>
              <a:rPr lang="en-US" b="1" dirty="0" err="1"/>
              <a:t>biotorque</a:t>
            </a:r>
            <a:r>
              <a:rPr lang="en-US" dirty="0"/>
              <a:t> for reduced energy cost post-stroke with </a:t>
            </a:r>
            <a:r>
              <a:rPr lang="en-US" b="1" dirty="0"/>
              <a:t>no metabolic masks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Imagen 2" descr="Imagen que contiene persona, camino, hombre, parado&#10;&#10;Descripción generada automáticamente">
            <a:extLst>
              <a:ext uri="{FF2B5EF4-FFF2-40B4-BE49-F238E27FC236}">
                <a16:creationId xmlns:a16="http://schemas.microsoft.com/office/drawing/2014/main" id="{85412C76-03D3-50D3-4851-3B9C76CFA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925" y="989546"/>
            <a:ext cx="2018275" cy="487890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ounded Rectangle 56">
            <a:extLst>
              <a:ext uri="{FF2B5EF4-FFF2-40B4-BE49-F238E27FC236}">
                <a16:creationId xmlns:a16="http://schemas.microsoft.com/office/drawing/2014/main" id="{3F29F233-619B-C491-6B8A-39A9A9B09503}"/>
              </a:ext>
            </a:extLst>
          </p:cNvPr>
          <p:cNvSpPr/>
          <p:nvPr/>
        </p:nvSpPr>
        <p:spPr>
          <a:xfrm>
            <a:off x="645853" y="6294784"/>
            <a:ext cx="1440839" cy="362495"/>
          </a:xfrm>
          <a:prstGeom prst="roundRect">
            <a:avLst/>
          </a:prstGeom>
          <a:solidFill>
            <a:srgbClr val="CAF0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8" name="Rounded Rectangle 58">
            <a:extLst>
              <a:ext uri="{FF2B5EF4-FFF2-40B4-BE49-F238E27FC236}">
                <a16:creationId xmlns:a16="http://schemas.microsoft.com/office/drawing/2014/main" id="{57755A4E-1C02-3B68-3605-948FADE9E81C}"/>
              </a:ext>
            </a:extLst>
          </p:cNvPr>
          <p:cNvSpPr/>
          <p:nvPr/>
        </p:nvSpPr>
        <p:spPr>
          <a:xfrm>
            <a:off x="2198734" y="6291404"/>
            <a:ext cx="1440839" cy="362495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Generalizable controller</a:t>
            </a:r>
          </a:p>
        </p:txBody>
      </p:sp>
      <p:sp>
        <p:nvSpPr>
          <p:cNvPr id="11" name="Rounded Rectangle 58">
            <a:extLst>
              <a:ext uri="{FF2B5EF4-FFF2-40B4-BE49-F238E27FC236}">
                <a16:creationId xmlns:a16="http://schemas.microsoft.com/office/drawing/2014/main" id="{4CD08801-D534-886E-7485-6D15B92B242A}"/>
              </a:ext>
            </a:extLst>
          </p:cNvPr>
          <p:cNvSpPr/>
          <p:nvPr/>
        </p:nvSpPr>
        <p:spPr>
          <a:xfrm>
            <a:off x="3751615" y="6291404"/>
            <a:ext cx="1440839" cy="362495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Optimization</a:t>
            </a:r>
          </a:p>
        </p:txBody>
      </p:sp>
      <p:sp>
        <p:nvSpPr>
          <p:cNvPr id="12" name="Rounded Rectangle 58">
            <a:extLst>
              <a:ext uri="{FF2B5EF4-FFF2-40B4-BE49-F238E27FC236}">
                <a16:creationId xmlns:a16="http://schemas.microsoft.com/office/drawing/2014/main" id="{ECBB51FE-3EED-CC1F-C1BA-4B64E83CED92}"/>
              </a:ext>
            </a:extLst>
          </p:cNvPr>
          <p:cNvSpPr/>
          <p:nvPr/>
        </p:nvSpPr>
        <p:spPr>
          <a:xfrm>
            <a:off x="5304496" y="6286783"/>
            <a:ext cx="1440839" cy="362495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C36E0D4-D725-7EA3-C481-C7C5A2AC4592}"/>
              </a:ext>
            </a:extLst>
          </p:cNvPr>
          <p:cNvSpPr txBox="1"/>
          <p:nvPr/>
        </p:nvSpPr>
        <p:spPr>
          <a:xfrm>
            <a:off x="576540" y="5841432"/>
            <a:ext cx="5796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[1] Murray et al. (2007), </a:t>
            </a:r>
            <a:r>
              <a:rPr lang="en-US" sz="1600" i="1" dirty="0">
                <a:solidFill>
                  <a:schemeClr val="bg2">
                    <a:lumMod val="50000"/>
                  </a:schemeClr>
                </a:solidFill>
              </a:rPr>
              <a:t>Reviews in Clinical Gerontology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17(4)</a:t>
            </a:r>
          </a:p>
        </p:txBody>
      </p:sp>
    </p:spTree>
    <p:extLst>
      <p:ext uri="{BB962C8B-B14F-4D97-AF65-F5344CB8AC3E}">
        <p14:creationId xmlns:p14="http://schemas.microsoft.com/office/powerpoint/2010/main" val="3301768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8EF98-FCB6-A941-E1E1-3CA99F92B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89B68-78FE-577D-DC63-B60FC49EF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Generalizable exoskeleton control post-stroke using neural networks</a:t>
            </a:r>
          </a:p>
        </p:txBody>
      </p:sp>
      <p:sp>
        <p:nvSpPr>
          <p:cNvPr id="3" name="Rounded Rectangle 56">
            <a:extLst>
              <a:ext uri="{FF2B5EF4-FFF2-40B4-BE49-F238E27FC236}">
                <a16:creationId xmlns:a16="http://schemas.microsoft.com/office/drawing/2014/main" id="{9EDD37F7-1A6B-7B6D-58E3-E05622708F7C}"/>
              </a:ext>
            </a:extLst>
          </p:cNvPr>
          <p:cNvSpPr/>
          <p:nvPr/>
        </p:nvSpPr>
        <p:spPr>
          <a:xfrm>
            <a:off x="645853" y="6294784"/>
            <a:ext cx="1440839" cy="362495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4" name="Rounded Rectangle 58">
            <a:extLst>
              <a:ext uri="{FF2B5EF4-FFF2-40B4-BE49-F238E27FC236}">
                <a16:creationId xmlns:a16="http://schemas.microsoft.com/office/drawing/2014/main" id="{04FD187D-C0FC-423D-A5A0-9DBC6C022C4D}"/>
              </a:ext>
            </a:extLst>
          </p:cNvPr>
          <p:cNvSpPr/>
          <p:nvPr/>
        </p:nvSpPr>
        <p:spPr>
          <a:xfrm>
            <a:off x="2198734" y="6291404"/>
            <a:ext cx="1440839" cy="362495"/>
          </a:xfrm>
          <a:prstGeom prst="roundRect">
            <a:avLst/>
          </a:prstGeom>
          <a:solidFill>
            <a:srgbClr val="CAF0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Generalizable controller</a:t>
            </a:r>
          </a:p>
        </p:txBody>
      </p:sp>
      <p:sp>
        <p:nvSpPr>
          <p:cNvPr id="5" name="Rounded Rectangle 58">
            <a:extLst>
              <a:ext uri="{FF2B5EF4-FFF2-40B4-BE49-F238E27FC236}">
                <a16:creationId xmlns:a16="http://schemas.microsoft.com/office/drawing/2014/main" id="{B9ED33FF-F524-3B60-1923-D7823CE8BFB7}"/>
              </a:ext>
            </a:extLst>
          </p:cNvPr>
          <p:cNvSpPr/>
          <p:nvPr/>
        </p:nvSpPr>
        <p:spPr>
          <a:xfrm>
            <a:off x="3751615" y="6291404"/>
            <a:ext cx="1440839" cy="362495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Optimization</a:t>
            </a:r>
          </a:p>
        </p:txBody>
      </p:sp>
      <p:sp>
        <p:nvSpPr>
          <p:cNvPr id="6" name="Rounded Rectangle 58">
            <a:extLst>
              <a:ext uri="{FF2B5EF4-FFF2-40B4-BE49-F238E27FC236}">
                <a16:creationId xmlns:a16="http://schemas.microsoft.com/office/drawing/2014/main" id="{F00CE4FE-3257-40F5-F236-2A06BF87FC53}"/>
              </a:ext>
            </a:extLst>
          </p:cNvPr>
          <p:cNvSpPr/>
          <p:nvPr/>
        </p:nvSpPr>
        <p:spPr>
          <a:xfrm>
            <a:off x="5304496" y="6286783"/>
            <a:ext cx="1440839" cy="362495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318EE0-86D7-2969-A445-9B05E8912B17}"/>
              </a:ext>
            </a:extLst>
          </p:cNvPr>
          <p:cNvSpPr txBox="1"/>
          <p:nvPr/>
        </p:nvSpPr>
        <p:spPr>
          <a:xfrm>
            <a:off x="645853" y="982176"/>
            <a:ext cx="5830835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925" indent="-288925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00254C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54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Large amounts of data are required for joint torques in clinical populations</a:t>
            </a:r>
          </a:p>
          <a:p>
            <a:endParaRPr lang="en-US" sz="2600" dirty="0">
              <a:solidFill>
                <a:srgbClr val="00254C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54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Collected stroke data in different tasks, N = 20</a:t>
            </a:r>
          </a:p>
          <a:p>
            <a:endParaRPr lang="en-US" sz="2600" dirty="0">
              <a:solidFill>
                <a:srgbClr val="00254C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54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to train AI models that are generalizable across subjects and tasks</a:t>
            </a:r>
          </a:p>
        </p:txBody>
      </p:sp>
      <p:pic>
        <p:nvPicPr>
          <p:cNvPr id="10" name="Picture 59" descr="Graphical user interface&#10;&#10;Description automatically generated">
            <a:extLst>
              <a:ext uri="{FF2B5EF4-FFF2-40B4-BE49-F238E27FC236}">
                <a16:creationId xmlns:a16="http://schemas.microsoft.com/office/drawing/2014/main" id="{B64A8626-F6C3-D232-E622-564A196628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" t="909" r="40784" b="1032"/>
          <a:stretch/>
        </p:blipFill>
        <p:spPr>
          <a:xfrm>
            <a:off x="7105226" y="914214"/>
            <a:ext cx="4077235" cy="3348867"/>
          </a:xfrm>
          <a:prstGeom prst="roundRect">
            <a:avLst>
              <a:gd name="adj" fmla="val 4036"/>
            </a:avLst>
          </a:prstGeom>
          <a:ln w="381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AC9728-926F-72F8-90F4-06AC15E1A5CA}"/>
              </a:ext>
            </a:extLst>
          </p:cNvPr>
          <p:cNvSpPr txBox="1"/>
          <p:nvPr/>
        </p:nvSpPr>
        <p:spPr>
          <a:xfrm>
            <a:off x="6395132" y="4545510"/>
            <a:ext cx="1440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/>
              <a:t>θ</a:t>
            </a:r>
            <a:r>
              <a:rPr lang="es-ES" sz="1600" dirty="0"/>
              <a:t>, d</a:t>
            </a:r>
            <a:r>
              <a:rPr lang="el-GR" sz="1600" dirty="0"/>
              <a:t>θ</a:t>
            </a:r>
            <a:r>
              <a:rPr lang="es-ES" sz="1600" dirty="0"/>
              <a:t>, </a:t>
            </a:r>
            <a:r>
              <a:rPr lang="en-GB" sz="1600" noProof="0" dirty="0"/>
              <a:t>motion</a:t>
            </a:r>
            <a:endParaRPr lang="en-US" sz="16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F3007BA-B131-7C8B-0642-1A5A1E69B8D3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8965209" y="4661447"/>
            <a:ext cx="707171" cy="28147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0">
            <a:extLst>
              <a:ext uri="{FF2B5EF4-FFF2-40B4-BE49-F238E27FC236}">
                <a16:creationId xmlns:a16="http://schemas.microsoft.com/office/drawing/2014/main" id="{9491DB8A-1D4F-33E1-AFE0-FA8CF6DBC992}"/>
              </a:ext>
            </a:extLst>
          </p:cNvPr>
          <p:cNvCxnSpPr>
            <a:cxnSpLocks/>
          </p:cNvCxnSpPr>
          <p:nvPr/>
        </p:nvCxnSpPr>
        <p:spPr>
          <a:xfrm>
            <a:off x="7034063" y="4942923"/>
            <a:ext cx="75652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5">
                <a:extLst>
                  <a:ext uri="{FF2B5EF4-FFF2-40B4-BE49-F238E27FC236}">
                    <a16:creationId xmlns:a16="http://schemas.microsoft.com/office/drawing/2014/main" id="{09D89304-FAD4-2E75-1E8F-72A9E7B8B158}"/>
                  </a:ext>
                </a:extLst>
              </p:cNvPr>
              <p:cNvSpPr/>
              <p:nvPr/>
            </p:nvSpPr>
            <p:spPr>
              <a:xfrm>
                <a:off x="7792293" y="4456965"/>
                <a:ext cx="1172916" cy="97191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𝑤𝑒𝑎𝑟𝑎𝑏𝑙𝑒</m:t>
                    </m:r>
                    <m:r>
                      <a:rPr lang="es-E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s-E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𝑠𝑒𝑛𝑠</m:t>
                    </m:r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ors</a:t>
                </a:r>
              </a:p>
            </p:txBody>
          </p:sp>
        </mc:Choice>
        <mc:Fallback xmlns="">
          <p:sp>
            <p:nvSpPr>
              <p:cNvPr id="17" name="Rounded Rectangle 5">
                <a:extLst>
                  <a:ext uri="{FF2B5EF4-FFF2-40B4-BE49-F238E27FC236}">
                    <a16:creationId xmlns:a16="http://schemas.microsoft.com/office/drawing/2014/main" id="{09D89304-FAD4-2E75-1E8F-72A9E7B8B1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2293" y="4456965"/>
                <a:ext cx="1172916" cy="971917"/>
              </a:xfrm>
              <a:prstGeom prst="roundRect">
                <a:avLst/>
              </a:prstGeom>
              <a:blipFill>
                <a:blip r:embed="rId4"/>
                <a:stretch>
                  <a:fillRect l="-2051" r="-461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5">
                <a:extLst>
                  <a:ext uri="{FF2B5EF4-FFF2-40B4-BE49-F238E27FC236}">
                    <a16:creationId xmlns:a16="http://schemas.microsoft.com/office/drawing/2014/main" id="{6F24D5B5-E632-6898-945F-CF3B30F6D96C}"/>
                  </a:ext>
                </a:extLst>
              </p:cNvPr>
              <p:cNvSpPr/>
              <p:nvPr/>
            </p:nvSpPr>
            <p:spPr>
              <a:xfrm>
                <a:off x="9672380" y="4375297"/>
                <a:ext cx="1304219" cy="5723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𝑇𝐶𝑁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𝑇𝑜𝑟𝑞𝑢𝑒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𝐽𝑜𝑖𝑛𝑡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𝑡𝑜𝑟𝑞𝑢𝑒</m:t>
                      </m:r>
                    </m:oMath>
                  </m:oMathPara>
                </a14:m>
                <a:endParaRPr lang="es-ES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Rounded Rectangle 5">
                <a:extLst>
                  <a:ext uri="{FF2B5EF4-FFF2-40B4-BE49-F238E27FC236}">
                    <a16:creationId xmlns:a16="http://schemas.microsoft.com/office/drawing/2014/main" id="{6F24D5B5-E632-6898-945F-CF3B30F6D9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2380" y="4375297"/>
                <a:ext cx="1304219" cy="572300"/>
              </a:xfrm>
              <a:prstGeom prst="roundRect">
                <a:avLst/>
              </a:prstGeom>
              <a:blipFill>
                <a:blip r:embed="rId5"/>
                <a:stretch>
                  <a:fillRect l="-9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10">
            <a:extLst>
              <a:ext uri="{FF2B5EF4-FFF2-40B4-BE49-F238E27FC236}">
                <a16:creationId xmlns:a16="http://schemas.microsoft.com/office/drawing/2014/main" id="{0B69A32A-A72A-C250-D964-4EEBE844AB04}"/>
              </a:ext>
            </a:extLst>
          </p:cNvPr>
          <p:cNvCxnSpPr>
            <a:cxnSpLocks/>
            <a:stCxn id="17" idx="3"/>
            <a:endCxn id="23" idx="1"/>
          </p:cNvCxnSpPr>
          <p:nvPr/>
        </p:nvCxnSpPr>
        <p:spPr>
          <a:xfrm>
            <a:off x="8965209" y="4942924"/>
            <a:ext cx="707171" cy="47757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5">
                <a:extLst>
                  <a:ext uri="{FF2B5EF4-FFF2-40B4-BE49-F238E27FC236}">
                    <a16:creationId xmlns:a16="http://schemas.microsoft.com/office/drawing/2014/main" id="{D732EBC7-8FFB-BBC9-35B0-FAEA763356FB}"/>
                  </a:ext>
                </a:extLst>
              </p:cNvPr>
              <p:cNvSpPr/>
              <p:nvPr/>
            </p:nvSpPr>
            <p:spPr>
              <a:xfrm>
                <a:off x="9672380" y="4987101"/>
                <a:ext cx="1323289" cy="866801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𝑇𝐶𝑁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𝑃𝑜𝑤𝑒𝑟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𝐽𝑜𝑖𝑛𝑡</m:t>
                      </m:r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𝑝𝑜𝑤𝑒𝑟</m:t>
                      </m:r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h𝑖𝑝</m:t>
                          </m:r>
                        </m:sub>
                      </m:sSub>
                    </m:oMath>
                  </m:oMathPara>
                </a14:m>
                <a:endParaRPr lang="en-US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Rounded Rectangle 5">
                <a:extLst>
                  <a:ext uri="{FF2B5EF4-FFF2-40B4-BE49-F238E27FC236}">
                    <a16:creationId xmlns:a16="http://schemas.microsoft.com/office/drawing/2014/main" id="{D732EBC7-8FFB-BBC9-35B0-FAEA763356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2380" y="4987101"/>
                <a:ext cx="1323289" cy="86680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2968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24C48-4809-BDDC-ED94-561A54B5A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B1FCFF-C8A0-B291-1ED5-078362193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364" y="952285"/>
            <a:ext cx="3251636" cy="2962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9F4F4-BE24-ECC0-7D0A-A7B11EA72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Generalizable exoskeleton control post-stroke using neural networks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4C0FD6F-B3D1-162D-2C0D-E0E5805581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032" y="1215483"/>
            <a:ext cx="8060902" cy="3768558"/>
          </a:xfrm>
        </p:spPr>
        <p:txBody>
          <a:bodyPr>
            <a:normAutofit/>
          </a:bodyPr>
          <a:lstStyle/>
          <a:p>
            <a:pPr marL="288925" indent="-288925"/>
            <a:r>
              <a:rPr lang="en-US" dirty="0">
                <a:solidFill>
                  <a:srgbClr val="00254C"/>
                </a:solidFill>
              </a:rPr>
              <a:t>Collected data was used to train a </a:t>
            </a:r>
            <a:r>
              <a:rPr lang="en-US" b="1" dirty="0">
                <a:solidFill>
                  <a:srgbClr val="00254C"/>
                </a:solidFill>
              </a:rPr>
              <a:t>Temporal Convolutional Neural Network</a:t>
            </a:r>
            <a:r>
              <a:rPr lang="en-US" dirty="0">
                <a:solidFill>
                  <a:srgbClr val="00254C"/>
                </a:solidFill>
              </a:rPr>
              <a:t> to estimate total hip moments in real-time using the </a:t>
            </a:r>
            <a:r>
              <a:rPr lang="en-US" b="1" dirty="0">
                <a:solidFill>
                  <a:srgbClr val="00254C"/>
                </a:solidFill>
              </a:rPr>
              <a:t>sensor suit</a:t>
            </a:r>
          </a:p>
        </p:txBody>
      </p:sp>
      <p:sp>
        <p:nvSpPr>
          <p:cNvPr id="3" name="Rounded Rectangle 56">
            <a:extLst>
              <a:ext uri="{FF2B5EF4-FFF2-40B4-BE49-F238E27FC236}">
                <a16:creationId xmlns:a16="http://schemas.microsoft.com/office/drawing/2014/main" id="{41D906A7-1E67-F28F-5844-0C799715DACB}"/>
              </a:ext>
            </a:extLst>
          </p:cNvPr>
          <p:cNvSpPr/>
          <p:nvPr/>
        </p:nvSpPr>
        <p:spPr>
          <a:xfrm>
            <a:off x="645853" y="6294784"/>
            <a:ext cx="1440839" cy="362495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4" name="Rounded Rectangle 58">
            <a:extLst>
              <a:ext uri="{FF2B5EF4-FFF2-40B4-BE49-F238E27FC236}">
                <a16:creationId xmlns:a16="http://schemas.microsoft.com/office/drawing/2014/main" id="{1B8003D1-4895-7F2A-EE80-FC1F63F10DBF}"/>
              </a:ext>
            </a:extLst>
          </p:cNvPr>
          <p:cNvSpPr/>
          <p:nvPr/>
        </p:nvSpPr>
        <p:spPr>
          <a:xfrm>
            <a:off x="2198734" y="6291404"/>
            <a:ext cx="1440839" cy="362495"/>
          </a:xfrm>
          <a:prstGeom prst="roundRect">
            <a:avLst/>
          </a:prstGeom>
          <a:solidFill>
            <a:srgbClr val="CAF0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Generalizable controller</a:t>
            </a:r>
          </a:p>
        </p:txBody>
      </p:sp>
      <p:sp>
        <p:nvSpPr>
          <p:cNvPr id="5" name="Rounded Rectangle 58">
            <a:extLst>
              <a:ext uri="{FF2B5EF4-FFF2-40B4-BE49-F238E27FC236}">
                <a16:creationId xmlns:a16="http://schemas.microsoft.com/office/drawing/2014/main" id="{BBF30A0E-6EFF-15BD-B96B-4E26EB319B78}"/>
              </a:ext>
            </a:extLst>
          </p:cNvPr>
          <p:cNvSpPr/>
          <p:nvPr/>
        </p:nvSpPr>
        <p:spPr>
          <a:xfrm>
            <a:off x="3751615" y="6291404"/>
            <a:ext cx="1440839" cy="362495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Optimization</a:t>
            </a:r>
          </a:p>
        </p:txBody>
      </p:sp>
      <p:sp>
        <p:nvSpPr>
          <p:cNvPr id="6" name="Rounded Rectangle 58">
            <a:extLst>
              <a:ext uri="{FF2B5EF4-FFF2-40B4-BE49-F238E27FC236}">
                <a16:creationId xmlns:a16="http://schemas.microsoft.com/office/drawing/2014/main" id="{2F7F5B9E-2C37-0515-6DE2-A8A31FAB7E72}"/>
              </a:ext>
            </a:extLst>
          </p:cNvPr>
          <p:cNvSpPr/>
          <p:nvPr/>
        </p:nvSpPr>
        <p:spPr>
          <a:xfrm>
            <a:off x="5304496" y="6286783"/>
            <a:ext cx="1440839" cy="362495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Conclusion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50A758-EFB2-9190-9EF9-92BADF196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320" y="2395315"/>
            <a:ext cx="6525879" cy="35026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5B77E6-B9BE-60C9-EB86-07362C02A69E}"/>
              </a:ext>
            </a:extLst>
          </p:cNvPr>
          <p:cNvSpPr txBox="1"/>
          <p:nvPr/>
        </p:nvSpPr>
        <p:spPr>
          <a:xfrm>
            <a:off x="7859058" y="4146653"/>
            <a:ext cx="958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/>
              <a:t>θ</a:t>
            </a:r>
            <a:r>
              <a:rPr lang="es-ES" sz="1600" dirty="0"/>
              <a:t>, d</a:t>
            </a:r>
            <a:r>
              <a:rPr lang="el-GR" sz="1600" dirty="0"/>
              <a:t>θ</a:t>
            </a:r>
            <a:r>
              <a:rPr lang="es-ES" sz="1600" dirty="0"/>
              <a:t>, </a:t>
            </a:r>
            <a:r>
              <a:rPr lang="en-GB" sz="1600" noProof="0" dirty="0"/>
              <a:t>motion</a:t>
            </a:r>
            <a:endParaRPr lang="en-US" sz="16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754471-B369-99EB-78A5-51EBBB0918C6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9914184" y="4517717"/>
            <a:ext cx="707171" cy="28147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0">
            <a:extLst>
              <a:ext uri="{FF2B5EF4-FFF2-40B4-BE49-F238E27FC236}">
                <a16:creationId xmlns:a16="http://schemas.microsoft.com/office/drawing/2014/main" id="{E48FD9B7-48E7-4158-3D7D-4131517A4C36}"/>
              </a:ext>
            </a:extLst>
          </p:cNvPr>
          <p:cNvCxnSpPr>
            <a:cxnSpLocks/>
          </p:cNvCxnSpPr>
          <p:nvPr/>
        </p:nvCxnSpPr>
        <p:spPr>
          <a:xfrm>
            <a:off x="7983038" y="4799193"/>
            <a:ext cx="75652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5">
                <a:extLst>
                  <a:ext uri="{FF2B5EF4-FFF2-40B4-BE49-F238E27FC236}">
                    <a16:creationId xmlns:a16="http://schemas.microsoft.com/office/drawing/2014/main" id="{7F912170-B417-05F4-5F9D-8087F219DE63}"/>
                  </a:ext>
                </a:extLst>
              </p:cNvPr>
              <p:cNvSpPr/>
              <p:nvPr/>
            </p:nvSpPr>
            <p:spPr>
              <a:xfrm>
                <a:off x="8741268" y="4313235"/>
                <a:ext cx="1172916" cy="97191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𝑤𝑒𝑎𝑟𝑎𝑏𝑙𝑒</m:t>
                    </m:r>
                    <m:r>
                      <a:rPr lang="es-E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s-E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𝑠𝑒𝑛𝑠</m:t>
                    </m:r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ors</a:t>
                </a:r>
              </a:p>
            </p:txBody>
          </p:sp>
        </mc:Choice>
        <mc:Fallback xmlns="">
          <p:sp>
            <p:nvSpPr>
              <p:cNvPr id="15" name="Rounded Rectangle 5">
                <a:extLst>
                  <a:ext uri="{FF2B5EF4-FFF2-40B4-BE49-F238E27FC236}">
                    <a16:creationId xmlns:a16="http://schemas.microsoft.com/office/drawing/2014/main" id="{7F912170-B417-05F4-5F9D-8087F219DE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1268" y="4313235"/>
                <a:ext cx="1172916" cy="971917"/>
              </a:xfrm>
              <a:prstGeom prst="roundRect">
                <a:avLst/>
              </a:prstGeom>
              <a:blipFill>
                <a:blip r:embed="rId5"/>
                <a:stretch>
                  <a:fillRect l="-2577" r="-463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5">
                <a:extLst>
                  <a:ext uri="{FF2B5EF4-FFF2-40B4-BE49-F238E27FC236}">
                    <a16:creationId xmlns:a16="http://schemas.microsoft.com/office/drawing/2014/main" id="{2E4748D4-EC76-26F4-609E-A4DE5053E89A}"/>
                  </a:ext>
                </a:extLst>
              </p:cNvPr>
              <p:cNvSpPr/>
              <p:nvPr/>
            </p:nvSpPr>
            <p:spPr>
              <a:xfrm>
                <a:off x="10621355" y="4231567"/>
                <a:ext cx="1304219" cy="5723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𝑇𝐶𝑁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𝑇𝑜𝑟𝑞𝑢𝑒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𝐽𝑜𝑖𝑛𝑡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𝑡𝑜𝑟𝑞𝑢𝑒</m:t>
                      </m:r>
                    </m:oMath>
                  </m:oMathPara>
                </a14:m>
                <a:endParaRPr lang="es-ES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Rounded Rectangle 5">
                <a:extLst>
                  <a:ext uri="{FF2B5EF4-FFF2-40B4-BE49-F238E27FC236}">
                    <a16:creationId xmlns:a16="http://schemas.microsoft.com/office/drawing/2014/main" id="{2E4748D4-EC76-26F4-609E-A4DE5053E8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1355" y="4231567"/>
                <a:ext cx="1304219" cy="572300"/>
              </a:xfrm>
              <a:prstGeom prst="roundRect">
                <a:avLst/>
              </a:prstGeom>
              <a:blipFill>
                <a:blip r:embed="rId6"/>
                <a:stretch>
                  <a:fillRect l="-4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0">
            <a:extLst>
              <a:ext uri="{FF2B5EF4-FFF2-40B4-BE49-F238E27FC236}">
                <a16:creationId xmlns:a16="http://schemas.microsoft.com/office/drawing/2014/main" id="{29489E68-8733-ADBE-C8EE-4BCABD7A9D6E}"/>
              </a:ext>
            </a:extLst>
          </p:cNvPr>
          <p:cNvCxnSpPr>
            <a:cxnSpLocks/>
            <a:stCxn id="15" idx="3"/>
            <a:endCxn id="20" idx="1"/>
          </p:cNvCxnSpPr>
          <p:nvPr/>
        </p:nvCxnSpPr>
        <p:spPr>
          <a:xfrm>
            <a:off x="9914184" y="4799194"/>
            <a:ext cx="707171" cy="47757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5">
                <a:extLst>
                  <a:ext uri="{FF2B5EF4-FFF2-40B4-BE49-F238E27FC236}">
                    <a16:creationId xmlns:a16="http://schemas.microsoft.com/office/drawing/2014/main" id="{2279A2E1-034C-B011-2E5B-2384FFB33828}"/>
                  </a:ext>
                </a:extLst>
              </p:cNvPr>
              <p:cNvSpPr/>
              <p:nvPr/>
            </p:nvSpPr>
            <p:spPr>
              <a:xfrm>
                <a:off x="10621355" y="4843371"/>
                <a:ext cx="1323289" cy="866801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𝑇𝐶𝑁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𝑃𝑜𝑤𝑒𝑟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𝐽𝑜𝑖𝑛𝑡</m:t>
                      </m:r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𝑝𝑜𝑤𝑒𝑟</m:t>
                      </m:r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h𝑖𝑝</m:t>
                          </m:r>
                        </m:sub>
                      </m:sSub>
                    </m:oMath>
                  </m:oMathPara>
                </a14:m>
                <a:endParaRPr lang="en-US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ounded Rectangle 5">
                <a:extLst>
                  <a:ext uri="{FF2B5EF4-FFF2-40B4-BE49-F238E27FC236}">
                    <a16:creationId xmlns:a16="http://schemas.microsoft.com/office/drawing/2014/main" id="{2279A2E1-034C-B011-2E5B-2384FFB338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1355" y="4843371"/>
                <a:ext cx="1323289" cy="86680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adroTexto 6">
            <a:extLst>
              <a:ext uri="{FF2B5EF4-FFF2-40B4-BE49-F238E27FC236}">
                <a16:creationId xmlns:a16="http://schemas.microsoft.com/office/drawing/2014/main" id="{F89030E1-BD9E-54B8-DAD3-6224CDA400E4}"/>
              </a:ext>
            </a:extLst>
          </p:cNvPr>
          <p:cNvSpPr txBox="1"/>
          <p:nvPr/>
        </p:nvSpPr>
        <p:spPr>
          <a:xfrm>
            <a:off x="1197320" y="5890237"/>
            <a:ext cx="11075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2">
                    <a:lumMod val="50000"/>
                  </a:schemeClr>
                </a:solidFill>
              </a:rPr>
              <a:t>[2] </a:t>
            </a:r>
            <a:r>
              <a:rPr lang="es-ES" sz="1600" dirty="0" err="1">
                <a:solidFill>
                  <a:schemeClr val="bg2">
                    <a:lumMod val="50000"/>
                  </a:schemeClr>
                </a:solidFill>
              </a:rPr>
              <a:t>Molinaro</a:t>
            </a:r>
            <a:r>
              <a:rPr lang="es-ES" sz="1600" dirty="0">
                <a:solidFill>
                  <a:schemeClr val="bg2">
                    <a:lumMod val="50000"/>
                  </a:schemeClr>
                </a:solidFill>
              </a:rPr>
              <a:t> et al. (2024), </a:t>
            </a:r>
            <a:r>
              <a:rPr lang="es-ES" sz="1600" dirty="0" err="1">
                <a:solidFill>
                  <a:schemeClr val="bg2">
                    <a:lumMod val="50000"/>
                  </a:schemeClr>
                </a:solidFill>
              </a:rPr>
              <a:t>Science</a:t>
            </a:r>
            <a:r>
              <a:rPr lang="es-ES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1600" dirty="0" err="1">
                <a:solidFill>
                  <a:schemeClr val="bg2">
                    <a:lumMod val="50000"/>
                  </a:schemeClr>
                </a:solidFill>
              </a:rPr>
              <a:t>Robotics</a:t>
            </a:r>
            <a:r>
              <a:rPr lang="es-ES" sz="1600" dirty="0">
                <a:solidFill>
                  <a:schemeClr val="bg2">
                    <a:lumMod val="50000"/>
                  </a:schemeClr>
                </a:solidFill>
              </a:rPr>
              <a:t> 9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73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2FE9E-1AEF-DD99-BA21-B41349AC3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2C1C7-1AF7-E0AB-A111-E0DB2E007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Generalizable exoskeleton control post-stroke using neural networks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775546-60B8-EF2C-4B8F-15D7FC04C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181" y="1492845"/>
            <a:ext cx="4793746" cy="3162751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CBE7D34-F606-28E6-4763-029C8A8E3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8463" y="1344440"/>
            <a:ext cx="7081432" cy="3768558"/>
          </a:xfrm>
        </p:spPr>
        <p:txBody>
          <a:bodyPr>
            <a:normAutofit/>
          </a:bodyPr>
          <a:lstStyle/>
          <a:p>
            <a:r>
              <a:rPr lang="en-US" dirty="0"/>
              <a:t>Modular robotic hip exoskeleton for stroke patients, </a:t>
            </a:r>
            <a:r>
              <a:rPr lang="en-US" b="1" dirty="0"/>
              <a:t>device-agnostic</a:t>
            </a:r>
            <a:r>
              <a:rPr lang="en-US" dirty="0"/>
              <a:t> sensor layout</a:t>
            </a:r>
          </a:p>
          <a:p>
            <a:pPr marL="288925" indent="-288925"/>
            <a:r>
              <a:rPr lang="en-US" dirty="0">
                <a:solidFill>
                  <a:srgbClr val="00254C"/>
                </a:solidFill>
              </a:rPr>
              <a:t>Using neural networks to estimate joint torque as in [2]</a:t>
            </a:r>
          </a:p>
          <a:p>
            <a:pPr marL="288925" indent="-288925"/>
            <a:r>
              <a:rPr lang="en-US" dirty="0">
                <a:solidFill>
                  <a:srgbClr val="00254C"/>
                </a:solidFill>
              </a:rPr>
              <a:t>Reduced metabolic cost vs no exoskeleton with device-specific training data [3]</a:t>
            </a:r>
          </a:p>
        </p:txBody>
      </p:sp>
      <p:sp>
        <p:nvSpPr>
          <p:cNvPr id="3" name="Rounded Rectangle 56">
            <a:extLst>
              <a:ext uri="{FF2B5EF4-FFF2-40B4-BE49-F238E27FC236}">
                <a16:creationId xmlns:a16="http://schemas.microsoft.com/office/drawing/2014/main" id="{353CAEE3-7B7B-41C1-A1EC-2D6705A3F504}"/>
              </a:ext>
            </a:extLst>
          </p:cNvPr>
          <p:cNvSpPr/>
          <p:nvPr/>
        </p:nvSpPr>
        <p:spPr>
          <a:xfrm>
            <a:off x="645853" y="6294784"/>
            <a:ext cx="1440839" cy="362495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4" name="Rounded Rectangle 58">
            <a:extLst>
              <a:ext uri="{FF2B5EF4-FFF2-40B4-BE49-F238E27FC236}">
                <a16:creationId xmlns:a16="http://schemas.microsoft.com/office/drawing/2014/main" id="{61B0674C-6955-5989-DB6E-294F8CCA4ACE}"/>
              </a:ext>
            </a:extLst>
          </p:cNvPr>
          <p:cNvSpPr/>
          <p:nvPr/>
        </p:nvSpPr>
        <p:spPr>
          <a:xfrm>
            <a:off x="2198734" y="6291404"/>
            <a:ext cx="1440839" cy="362495"/>
          </a:xfrm>
          <a:prstGeom prst="roundRect">
            <a:avLst/>
          </a:prstGeom>
          <a:solidFill>
            <a:srgbClr val="CAF0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Generalizable controller</a:t>
            </a:r>
          </a:p>
        </p:txBody>
      </p:sp>
      <p:sp>
        <p:nvSpPr>
          <p:cNvPr id="5" name="Rounded Rectangle 58">
            <a:extLst>
              <a:ext uri="{FF2B5EF4-FFF2-40B4-BE49-F238E27FC236}">
                <a16:creationId xmlns:a16="http://schemas.microsoft.com/office/drawing/2014/main" id="{AA6F9919-5A6D-A25A-CBDD-A18D5D249EE3}"/>
              </a:ext>
            </a:extLst>
          </p:cNvPr>
          <p:cNvSpPr/>
          <p:nvPr/>
        </p:nvSpPr>
        <p:spPr>
          <a:xfrm>
            <a:off x="3751615" y="6291404"/>
            <a:ext cx="1440839" cy="362495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Optimization</a:t>
            </a:r>
          </a:p>
        </p:txBody>
      </p:sp>
      <p:sp>
        <p:nvSpPr>
          <p:cNvPr id="6" name="Rounded Rectangle 58">
            <a:extLst>
              <a:ext uri="{FF2B5EF4-FFF2-40B4-BE49-F238E27FC236}">
                <a16:creationId xmlns:a16="http://schemas.microsoft.com/office/drawing/2014/main" id="{EDF30440-D194-7FD1-CC3C-19F906EC9E96}"/>
              </a:ext>
            </a:extLst>
          </p:cNvPr>
          <p:cNvSpPr/>
          <p:nvPr/>
        </p:nvSpPr>
        <p:spPr>
          <a:xfrm>
            <a:off x="5304496" y="6286783"/>
            <a:ext cx="1440839" cy="362495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22EC7C0D-6DA8-6B93-AAF2-4FC3E1AD3CF2}"/>
              </a:ext>
            </a:extLst>
          </p:cNvPr>
          <p:cNvSpPr txBox="1"/>
          <p:nvPr/>
        </p:nvSpPr>
        <p:spPr>
          <a:xfrm>
            <a:off x="5906983" y="4846382"/>
            <a:ext cx="1434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</a:t>
            </a:r>
            <a:r>
              <a:rPr lang="es-ES" sz="1200" dirty="0"/>
              <a:t>joint*</a:t>
            </a:r>
            <a:endParaRPr lang="en-US" sz="1200" dirty="0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68C13A04-0A92-6AE4-8041-BD38012596B0}"/>
              </a:ext>
            </a:extLst>
          </p:cNvPr>
          <p:cNvSpPr txBox="1"/>
          <p:nvPr/>
        </p:nvSpPr>
        <p:spPr>
          <a:xfrm>
            <a:off x="1373720" y="4826124"/>
            <a:ext cx="1440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/>
              <a:t>θ</a:t>
            </a:r>
            <a:r>
              <a:rPr lang="es-ES" sz="1600" dirty="0"/>
              <a:t>, d</a:t>
            </a:r>
            <a:r>
              <a:rPr lang="el-GR" sz="1600" dirty="0"/>
              <a:t>θ</a:t>
            </a:r>
            <a:r>
              <a:rPr lang="es-ES" sz="1600" dirty="0"/>
              <a:t>, </a:t>
            </a:r>
            <a:r>
              <a:rPr lang="en-GB" sz="1600" noProof="0" dirty="0"/>
              <a:t>motion</a:t>
            </a:r>
            <a:endParaRPr lang="en-US" sz="16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763C2B3-41BF-8A80-F523-5037A4AEBC45}"/>
              </a:ext>
            </a:extLst>
          </p:cNvPr>
          <p:cNvCxnSpPr>
            <a:cxnSpLocks/>
          </p:cNvCxnSpPr>
          <p:nvPr/>
        </p:nvCxnSpPr>
        <p:spPr>
          <a:xfrm>
            <a:off x="3943797" y="5223537"/>
            <a:ext cx="67118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0">
            <a:extLst>
              <a:ext uri="{FF2B5EF4-FFF2-40B4-BE49-F238E27FC236}">
                <a16:creationId xmlns:a16="http://schemas.microsoft.com/office/drawing/2014/main" id="{F3EC0754-3A63-1A8E-F5B4-CC66552CB795}"/>
              </a:ext>
            </a:extLst>
          </p:cNvPr>
          <p:cNvCxnSpPr>
            <a:cxnSpLocks/>
          </p:cNvCxnSpPr>
          <p:nvPr/>
        </p:nvCxnSpPr>
        <p:spPr>
          <a:xfrm>
            <a:off x="2012651" y="5223537"/>
            <a:ext cx="75652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5">
                <a:extLst>
                  <a:ext uri="{FF2B5EF4-FFF2-40B4-BE49-F238E27FC236}">
                    <a16:creationId xmlns:a16="http://schemas.microsoft.com/office/drawing/2014/main" id="{1832C837-FC50-2E53-3E12-C6188916E779}"/>
                  </a:ext>
                </a:extLst>
              </p:cNvPr>
              <p:cNvSpPr/>
              <p:nvPr/>
            </p:nvSpPr>
            <p:spPr>
              <a:xfrm>
                <a:off x="2770881" y="4737579"/>
                <a:ext cx="1172916" cy="97191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𝑤𝑒𝑎𝑟𝑎𝑏𝑙𝑒</m:t>
                    </m:r>
                    <m:r>
                      <a:rPr lang="es-E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s-E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𝑠𝑒𝑛𝑠</m:t>
                    </m:r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ors</a:t>
                </a:r>
              </a:p>
            </p:txBody>
          </p:sp>
        </mc:Choice>
        <mc:Fallback xmlns="">
          <p:sp>
            <p:nvSpPr>
              <p:cNvPr id="20" name="Rounded Rectangle 5">
                <a:extLst>
                  <a:ext uri="{FF2B5EF4-FFF2-40B4-BE49-F238E27FC236}">
                    <a16:creationId xmlns:a16="http://schemas.microsoft.com/office/drawing/2014/main" id="{1832C837-FC50-2E53-3E12-C6188916E7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0881" y="4737579"/>
                <a:ext cx="1172916" cy="971917"/>
              </a:xfrm>
              <a:prstGeom prst="roundRect">
                <a:avLst/>
              </a:prstGeom>
              <a:blipFill>
                <a:blip r:embed="rId4"/>
                <a:stretch>
                  <a:fillRect l="-2577" r="-463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5">
                <a:extLst>
                  <a:ext uri="{FF2B5EF4-FFF2-40B4-BE49-F238E27FC236}">
                    <a16:creationId xmlns:a16="http://schemas.microsoft.com/office/drawing/2014/main" id="{786D84D6-C8A5-7737-4DC8-BFA8BBF6289F}"/>
                  </a:ext>
                </a:extLst>
              </p:cNvPr>
              <p:cNvSpPr/>
              <p:nvPr/>
            </p:nvSpPr>
            <p:spPr>
              <a:xfrm>
                <a:off x="4604868" y="4903505"/>
                <a:ext cx="1304219" cy="5723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𝑇𝐶𝑁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𝐽𝑜𝑖𝑛𝑡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𝑡𝑜𝑟𝑞𝑢𝑒</m:t>
                      </m:r>
                    </m:oMath>
                  </m:oMathPara>
                </a14:m>
                <a:endParaRPr lang="es-ES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Rounded Rectangle 5">
                <a:extLst>
                  <a:ext uri="{FF2B5EF4-FFF2-40B4-BE49-F238E27FC236}">
                    <a16:creationId xmlns:a16="http://schemas.microsoft.com/office/drawing/2014/main" id="{786D84D6-C8A5-7737-4DC8-BFA8BBF628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868" y="4903505"/>
                <a:ext cx="1304219" cy="572300"/>
              </a:xfrm>
              <a:prstGeom prst="roundRect">
                <a:avLst/>
              </a:prstGeom>
              <a:blipFill>
                <a:blip r:embed="rId5"/>
                <a:stretch>
                  <a:fillRect l="-4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10">
            <a:extLst>
              <a:ext uri="{FF2B5EF4-FFF2-40B4-BE49-F238E27FC236}">
                <a16:creationId xmlns:a16="http://schemas.microsoft.com/office/drawing/2014/main" id="{A29CB7A6-77B4-14C3-F5C2-6A7A1987852C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5909087" y="5189655"/>
            <a:ext cx="2074270" cy="146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10">
            <a:extLst>
              <a:ext uri="{FF2B5EF4-FFF2-40B4-BE49-F238E27FC236}">
                <a16:creationId xmlns:a16="http://schemas.microsoft.com/office/drawing/2014/main" id="{D17904CD-3F2E-5225-53C6-AF72E3916ACA}"/>
              </a:ext>
            </a:extLst>
          </p:cNvPr>
          <p:cNvCxnSpPr>
            <a:cxnSpLocks/>
          </p:cNvCxnSpPr>
          <p:nvPr/>
        </p:nvCxnSpPr>
        <p:spPr>
          <a:xfrm>
            <a:off x="9160055" y="5219542"/>
            <a:ext cx="85469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1">
            <a:extLst>
              <a:ext uri="{FF2B5EF4-FFF2-40B4-BE49-F238E27FC236}">
                <a16:creationId xmlns:a16="http://schemas.microsoft.com/office/drawing/2014/main" id="{F6A8D24A-4A2E-D472-64AE-88A67B928C7A}"/>
              </a:ext>
            </a:extLst>
          </p:cNvPr>
          <p:cNvSpPr txBox="1"/>
          <p:nvPr/>
        </p:nvSpPr>
        <p:spPr>
          <a:xfrm>
            <a:off x="9033867" y="4826381"/>
            <a:ext cx="1434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</a:t>
            </a:r>
            <a:r>
              <a:rPr lang="es-ES" sz="1200" dirty="0"/>
              <a:t>exo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5">
                <a:extLst>
                  <a:ext uri="{FF2B5EF4-FFF2-40B4-BE49-F238E27FC236}">
                    <a16:creationId xmlns:a16="http://schemas.microsoft.com/office/drawing/2014/main" id="{29DEF311-B11E-5A90-4C2D-C92AD343B457}"/>
                  </a:ext>
                </a:extLst>
              </p:cNvPr>
              <p:cNvSpPr/>
              <p:nvPr/>
            </p:nvSpPr>
            <p:spPr>
              <a:xfrm>
                <a:off x="7983357" y="4912293"/>
                <a:ext cx="1304219" cy="5723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𝐹𝑖𝑙𝑡𝑒𝑟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𝑑𝑒𝑙𝑎𝑦</m:t>
                      </m:r>
                    </m:oMath>
                  </m:oMathPara>
                </a14:m>
                <a:endParaRPr lang="es-ES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Rounded Rectangle 5">
                <a:extLst>
                  <a:ext uri="{FF2B5EF4-FFF2-40B4-BE49-F238E27FC236}">
                    <a16:creationId xmlns:a16="http://schemas.microsoft.com/office/drawing/2014/main" id="{29DEF311-B11E-5A90-4C2D-C92AD343B4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3357" y="4912293"/>
                <a:ext cx="1304219" cy="5723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adroTexto 6">
            <a:extLst>
              <a:ext uri="{FF2B5EF4-FFF2-40B4-BE49-F238E27FC236}">
                <a16:creationId xmlns:a16="http://schemas.microsoft.com/office/drawing/2014/main" id="{5C0D5B89-0A17-CEF8-048E-EE7BA3C745BE}"/>
              </a:ext>
            </a:extLst>
          </p:cNvPr>
          <p:cNvSpPr txBox="1"/>
          <p:nvPr/>
        </p:nvSpPr>
        <p:spPr>
          <a:xfrm>
            <a:off x="1072072" y="5709496"/>
            <a:ext cx="11075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2">
                    <a:lumMod val="50000"/>
                  </a:schemeClr>
                </a:solidFill>
              </a:rPr>
              <a:t>[2] </a:t>
            </a:r>
            <a:r>
              <a:rPr lang="es-ES" sz="1600" dirty="0" err="1">
                <a:solidFill>
                  <a:schemeClr val="bg2">
                    <a:lumMod val="50000"/>
                  </a:schemeClr>
                </a:solidFill>
              </a:rPr>
              <a:t>Molinaro</a:t>
            </a:r>
            <a:r>
              <a:rPr lang="es-ES" sz="1600" dirty="0">
                <a:solidFill>
                  <a:schemeClr val="bg2">
                    <a:lumMod val="50000"/>
                  </a:schemeClr>
                </a:solidFill>
              </a:rPr>
              <a:t> et al. (2024), </a:t>
            </a:r>
            <a:r>
              <a:rPr lang="es-ES" sz="1600" dirty="0" err="1">
                <a:solidFill>
                  <a:schemeClr val="bg2">
                    <a:lumMod val="50000"/>
                  </a:schemeClr>
                </a:solidFill>
              </a:rPr>
              <a:t>Science</a:t>
            </a:r>
            <a:r>
              <a:rPr lang="es-ES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1600" dirty="0" err="1">
                <a:solidFill>
                  <a:schemeClr val="bg2">
                    <a:lumMod val="50000"/>
                  </a:schemeClr>
                </a:solidFill>
              </a:rPr>
              <a:t>Robotics</a:t>
            </a:r>
            <a:r>
              <a:rPr lang="es-ES" sz="1600" dirty="0">
                <a:solidFill>
                  <a:schemeClr val="bg2">
                    <a:lumMod val="50000"/>
                  </a:schemeClr>
                </a:solidFill>
              </a:rPr>
              <a:t> 9</a:t>
            </a:r>
          </a:p>
          <a:p>
            <a:r>
              <a:rPr lang="es-ES" sz="1600" dirty="0">
                <a:solidFill>
                  <a:schemeClr val="bg2">
                    <a:lumMod val="50000"/>
                  </a:schemeClr>
                </a:solidFill>
              </a:rPr>
              <a:t>[3] </a:t>
            </a:r>
            <a:r>
              <a:rPr lang="it-IT" sz="1600" dirty="0">
                <a:solidFill>
                  <a:schemeClr val="bg2">
                    <a:lumMod val="50000"/>
                  </a:schemeClr>
                </a:solidFill>
              </a:rPr>
              <a:t>Molinaro et al. (2024), Nature 635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40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802E1-4400-8284-CF80-AFDA4B319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53348-BE00-78C0-E77E-923D9C1F7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Personalized, human-in-the-loop optimization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9432E080-9E44-225B-281C-B32FA08E6C4B}"/>
              </a:ext>
            </a:extLst>
          </p:cNvPr>
          <p:cNvSpPr txBox="1"/>
          <p:nvPr/>
        </p:nvSpPr>
        <p:spPr>
          <a:xfrm>
            <a:off x="6770514" y="3385218"/>
            <a:ext cx="1434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</a:t>
            </a:r>
            <a:r>
              <a:rPr lang="es-ES" sz="1200" dirty="0"/>
              <a:t>joint*</a:t>
            </a:r>
            <a:endParaRPr lang="en-US" sz="1200" dirty="0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003FCEAF-4A47-E63F-2670-360EBD3BCF59}"/>
              </a:ext>
            </a:extLst>
          </p:cNvPr>
          <p:cNvSpPr txBox="1"/>
          <p:nvPr/>
        </p:nvSpPr>
        <p:spPr>
          <a:xfrm>
            <a:off x="2237251" y="3364960"/>
            <a:ext cx="1440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/>
              <a:t>θ</a:t>
            </a:r>
            <a:r>
              <a:rPr lang="es-ES" sz="1600" dirty="0"/>
              <a:t>, d</a:t>
            </a:r>
            <a:r>
              <a:rPr lang="el-GR" sz="1600" dirty="0"/>
              <a:t>θ</a:t>
            </a:r>
            <a:r>
              <a:rPr lang="es-ES" sz="1600" dirty="0"/>
              <a:t>, </a:t>
            </a:r>
            <a:r>
              <a:rPr lang="en-GB" sz="1600" noProof="0" dirty="0"/>
              <a:t>motion</a:t>
            </a:r>
            <a:endParaRPr lang="en-US" sz="1600" dirty="0"/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7FED8EC4-32AA-481E-FC2D-6EBC6BC19AAF}"/>
              </a:ext>
            </a:extLst>
          </p:cNvPr>
          <p:cNvSpPr txBox="1"/>
          <p:nvPr/>
        </p:nvSpPr>
        <p:spPr>
          <a:xfrm>
            <a:off x="6706132" y="4268907"/>
            <a:ext cx="1824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P</a:t>
            </a:r>
            <a:r>
              <a:rPr lang="es-ES" sz="1200" dirty="0"/>
              <a:t>joint*</a:t>
            </a:r>
            <a:r>
              <a:rPr lang="es-ES" sz="1600" dirty="0"/>
              <a:t>(+)</a:t>
            </a:r>
            <a:endParaRPr lang="en-US" sz="16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6665D25-DF2D-4593-F2F4-9F7B53E7DCD8}"/>
              </a:ext>
            </a:extLst>
          </p:cNvPr>
          <p:cNvCxnSpPr>
            <a:cxnSpLocks/>
          </p:cNvCxnSpPr>
          <p:nvPr/>
        </p:nvCxnSpPr>
        <p:spPr>
          <a:xfrm>
            <a:off x="4807328" y="3762373"/>
            <a:ext cx="67118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0">
            <a:extLst>
              <a:ext uri="{FF2B5EF4-FFF2-40B4-BE49-F238E27FC236}">
                <a16:creationId xmlns:a16="http://schemas.microsoft.com/office/drawing/2014/main" id="{008BCA18-4906-372A-EA40-45866877A35D}"/>
              </a:ext>
            </a:extLst>
          </p:cNvPr>
          <p:cNvCxnSpPr>
            <a:cxnSpLocks/>
          </p:cNvCxnSpPr>
          <p:nvPr/>
        </p:nvCxnSpPr>
        <p:spPr>
          <a:xfrm>
            <a:off x="2876182" y="3762373"/>
            <a:ext cx="75652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5">
                <a:extLst>
                  <a:ext uri="{FF2B5EF4-FFF2-40B4-BE49-F238E27FC236}">
                    <a16:creationId xmlns:a16="http://schemas.microsoft.com/office/drawing/2014/main" id="{E90606BA-BFE7-8B95-6E99-E56D5F11EFA3}"/>
                  </a:ext>
                </a:extLst>
              </p:cNvPr>
              <p:cNvSpPr/>
              <p:nvPr/>
            </p:nvSpPr>
            <p:spPr>
              <a:xfrm>
                <a:off x="3634412" y="3276415"/>
                <a:ext cx="1172916" cy="97191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𝑤𝑒𝑎𝑟𝑎𝑏𝑙𝑒</m:t>
                    </m:r>
                    <m:r>
                      <a:rPr lang="es-E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s-E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𝑠𝑒𝑛𝑠</m:t>
                    </m:r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ors</a:t>
                </a:r>
              </a:p>
            </p:txBody>
          </p:sp>
        </mc:Choice>
        <mc:Fallback xmlns="">
          <p:sp>
            <p:nvSpPr>
              <p:cNvPr id="13" name="Rounded Rectangle 5">
                <a:extLst>
                  <a:ext uri="{FF2B5EF4-FFF2-40B4-BE49-F238E27FC236}">
                    <a16:creationId xmlns:a16="http://schemas.microsoft.com/office/drawing/2014/main" id="{E90606BA-BFE7-8B95-6E99-E56D5F11EF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412" y="3276415"/>
                <a:ext cx="1172916" cy="971917"/>
              </a:xfrm>
              <a:prstGeom prst="roundRect">
                <a:avLst/>
              </a:prstGeom>
              <a:blipFill>
                <a:blip r:embed="rId3"/>
                <a:stretch>
                  <a:fillRect l="-2051" r="-461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5">
                <a:extLst>
                  <a:ext uri="{FF2B5EF4-FFF2-40B4-BE49-F238E27FC236}">
                    <a16:creationId xmlns:a16="http://schemas.microsoft.com/office/drawing/2014/main" id="{574C804F-C89A-DA11-E425-B1DACDB4321C}"/>
                  </a:ext>
                </a:extLst>
              </p:cNvPr>
              <p:cNvSpPr/>
              <p:nvPr/>
            </p:nvSpPr>
            <p:spPr>
              <a:xfrm>
                <a:off x="5468399" y="3442341"/>
                <a:ext cx="1304219" cy="5723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𝑇𝐶𝑁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𝑇𝑜𝑟𝑞𝑢𝑒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𝐽𝑜𝑖𝑛𝑡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𝑡𝑜𝑟𝑞𝑢𝑒</m:t>
                      </m:r>
                    </m:oMath>
                  </m:oMathPara>
                </a14:m>
                <a:endParaRPr lang="es-ES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ounded Rectangle 5">
                <a:extLst>
                  <a:ext uri="{FF2B5EF4-FFF2-40B4-BE49-F238E27FC236}">
                    <a16:creationId xmlns:a16="http://schemas.microsoft.com/office/drawing/2014/main" id="{574C804F-C89A-DA11-E425-B1DACDB432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8399" y="3442341"/>
                <a:ext cx="1304219" cy="572300"/>
              </a:xfrm>
              <a:prstGeom prst="roundRect">
                <a:avLst/>
              </a:prstGeom>
              <a:blipFill>
                <a:blip r:embed="rId4"/>
                <a:stretch>
                  <a:fillRect l="-4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0">
            <a:extLst>
              <a:ext uri="{FF2B5EF4-FFF2-40B4-BE49-F238E27FC236}">
                <a16:creationId xmlns:a16="http://schemas.microsoft.com/office/drawing/2014/main" id="{5259C14D-931D-120D-9FD6-27BA007C85C2}"/>
              </a:ext>
            </a:extLst>
          </p:cNvPr>
          <p:cNvCxnSpPr>
            <a:cxnSpLocks/>
            <a:stCxn id="14" idx="3"/>
            <a:endCxn id="21" idx="1"/>
          </p:cNvCxnSpPr>
          <p:nvPr/>
        </p:nvCxnSpPr>
        <p:spPr>
          <a:xfrm>
            <a:off x="6772618" y="3728491"/>
            <a:ext cx="2074270" cy="146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0">
            <a:extLst>
              <a:ext uri="{FF2B5EF4-FFF2-40B4-BE49-F238E27FC236}">
                <a16:creationId xmlns:a16="http://schemas.microsoft.com/office/drawing/2014/main" id="{995DA207-5591-D503-3FBA-9660BD4F0D2A}"/>
              </a:ext>
            </a:extLst>
          </p:cNvPr>
          <p:cNvCxnSpPr>
            <a:cxnSpLocks/>
            <a:stCxn id="13" idx="3"/>
            <a:endCxn id="32" idx="1"/>
          </p:cNvCxnSpPr>
          <p:nvPr/>
        </p:nvCxnSpPr>
        <p:spPr>
          <a:xfrm>
            <a:off x="4807328" y="3762374"/>
            <a:ext cx="642000" cy="12647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0">
            <a:extLst>
              <a:ext uri="{FF2B5EF4-FFF2-40B4-BE49-F238E27FC236}">
                <a16:creationId xmlns:a16="http://schemas.microsoft.com/office/drawing/2014/main" id="{3B310C44-B61E-3B92-A57A-09C87742863E}"/>
              </a:ext>
            </a:extLst>
          </p:cNvPr>
          <p:cNvCxnSpPr>
            <a:cxnSpLocks/>
            <a:endCxn id="63" idx="2"/>
          </p:cNvCxnSpPr>
          <p:nvPr/>
        </p:nvCxnSpPr>
        <p:spPr>
          <a:xfrm flipV="1">
            <a:off x="6770514" y="4634858"/>
            <a:ext cx="2215709" cy="801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5">
                <a:extLst>
                  <a:ext uri="{FF2B5EF4-FFF2-40B4-BE49-F238E27FC236}">
                    <a16:creationId xmlns:a16="http://schemas.microsoft.com/office/drawing/2014/main" id="{A4D0F22C-B28D-1650-71EE-BB81043678CC}"/>
                  </a:ext>
                </a:extLst>
              </p:cNvPr>
              <p:cNvSpPr/>
              <p:nvPr/>
            </p:nvSpPr>
            <p:spPr>
              <a:xfrm>
                <a:off x="8846888" y="3406675"/>
                <a:ext cx="962044" cy="672931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𝑂𝑃𝑇</m:t>
                      </m:r>
                    </m:oMath>
                  </m:oMathPara>
                </a14:m>
                <a:endParaRPr lang="en-US" sz="24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5">
                <a:extLst>
                  <a:ext uri="{FF2B5EF4-FFF2-40B4-BE49-F238E27FC236}">
                    <a16:creationId xmlns:a16="http://schemas.microsoft.com/office/drawing/2014/main" id="{A4D0F22C-B28D-1650-71EE-BB81043678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6888" y="3406675"/>
                <a:ext cx="962044" cy="67293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10">
            <a:extLst>
              <a:ext uri="{FF2B5EF4-FFF2-40B4-BE49-F238E27FC236}">
                <a16:creationId xmlns:a16="http://schemas.microsoft.com/office/drawing/2014/main" id="{005EE9A8-209A-C05B-6895-5F5C8F28EB96}"/>
              </a:ext>
            </a:extLst>
          </p:cNvPr>
          <p:cNvCxnSpPr>
            <a:cxnSpLocks/>
          </p:cNvCxnSpPr>
          <p:nvPr/>
        </p:nvCxnSpPr>
        <p:spPr>
          <a:xfrm>
            <a:off x="9825898" y="3758378"/>
            <a:ext cx="85469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11">
            <a:extLst>
              <a:ext uri="{FF2B5EF4-FFF2-40B4-BE49-F238E27FC236}">
                <a16:creationId xmlns:a16="http://schemas.microsoft.com/office/drawing/2014/main" id="{AE3844BB-A8BA-7EA2-2898-E4257463A956}"/>
              </a:ext>
            </a:extLst>
          </p:cNvPr>
          <p:cNvSpPr txBox="1"/>
          <p:nvPr/>
        </p:nvSpPr>
        <p:spPr>
          <a:xfrm>
            <a:off x="9733746" y="3407938"/>
            <a:ext cx="1434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</a:t>
            </a:r>
            <a:r>
              <a:rPr lang="es-ES" sz="1200" dirty="0"/>
              <a:t>exo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ounded Rectangle 5">
                <a:extLst>
                  <a:ext uri="{FF2B5EF4-FFF2-40B4-BE49-F238E27FC236}">
                    <a16:creationId xmlns:a16="http://schemas.microsoft.com/office/drawing/2014/main" id="{11F07D8E-8DED-8F5F-CAAC-B197ACCBBC19}"/>
                  </a:ext>
                </a:extLst>
              </p:cNvPr>
              <p:cNvSpPr/>
              <p:nvPr/>
            </p:nvSpPr>
            <p:spPr>
              <a:xfrm>
                <a:off x="9137521" y="5292362"/>
                <a:ext cx="380777" cy="334463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Rounded Rectangle 5">
                <a:extLst>
                  <a:ext uri="{FF2B5EF4-FFF2-40B4-BE49-F238E27FC236}">
                    <a16:creationId xmlns:a16="http://schemas.microsoft.com/office/drawing/2014/main" id="{11F07D8E-8DED-8F5F-CAAC-B197ACCBBC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7521" y="5292362"/>
                <a:ext cx="380777" cy="334463"/>
              </a:xfrm>
              <a:prstGeom prst="roundRect">
                <a:avLst/>
              </a:prstGeom>
              <a:blipFill>
                <a:blip r:embed="rId6"/>
                <a:stretch>
                  <a:fillRect l="-10938" b="-1403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Arrow Connector 10">
            <a:extLst>
              <a:ext uri="{FF2B5EF4-FFF2-40B4-BE49-F238E27FC236}">
                <a16:creationId xmlns:a16="http://schemas.microsoft.com/office/drawing/2014/main" id="{A1E436D0-B85E-2981-B476-3B1307C0FAB3}"/>
              </a:ext>
            </a:extLst>
          </p:cNvPr>
          <p:cNvCxnSpPr>
            <a:cxnSpLocks/>
            <a:stCxn id="55" idx="0"/>
            <a:endCxn id="63" idx="4"/>
          </p:cNvCxnSpPr>
          <p:nvPr/>
        </p:nvCxnSpPr>
        <p:spPr>
          <a:xfrm flipH="1" flipV="1">
            <a:off x="9325327" y="4943588"/>
            <a:ext cx="2583" cy="34877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11">
            <a:extLst>
              <a:ext uri="{FF2B5EF4-FFF2-40B4-BE49-F238E27FC236}">
                <a16:creationId xmlns:a16="http://schemas.microsoft.com/office/drawing/2014/main" id="{D52F2702-0B95-42A4-EC55-FB3AECEBD09F}"/>
              </a:ext>
            </a:extLst>
          </p:cNvPr>
          <p:cNvSpPr txBox="1"/>
          <p:nvPr/>
        </p:nvSpPr>
        <p:spPr>
          <a:xfrm>
            <a:off x="7990311" y="4901361"/>
            <a:ext cx="1824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P</a:t>
            </a:r>
            <a:r>
              <a:rPr lang="es-ES" sz="1200" dirty="0"/>
              <a:t>exo</a:t>
            </a:r>
            <a:r>
              <a:rPr lang="es-ES" sz="1600" dirty="0"/>
              <a:t>(+)</a:t>
            </a:r>
            <a:endParaRPr lang="en-US" sz="1600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CAA4230-5782-9F79-448E-358ED429F236}"/>
              </a:ext>
            </a:extLst>
          </p:cNvPr>
          <p:cNvSpPr/>
          <p:nvPr/>
        </p:nvSpPr>
        <p:spPr>
          <a:xfrm>
            <a:off x="8986223" y="4326128"/>
            <a:ext cx="678207" cy="6174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11">
            <a:extLst>
              <a:ext uri="{FF2B5EF4-FFF2-40B4-BE49-F238E27FC236}">
                <a16:creationId xmlns:a16="http://schemas.microsoft.com/office/drawing/2014/main" id="{941C6341-36D9-B10B-DD82-5DB774F22960}"/>
              </a:ext>
            </a:extLst>
          </p:cNvPr>
          <p:cNvSpPr txBox="1"/>
          <p:nvPr/>
        </p:nvSpPr>
        <p:spPr>
          <a:xfrm>
            <a:off x="8918621" y="4373506"/>
            <a:ext cx="380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+</a:t>
            </a:r>
            <a:endParaRPr lang="en-US" sz="1600" dirty="0"/>
          </a:p>
        </p:txBody>
      </p:sp>
      <p:sp>
        <p:nvSpPr>
          <p:cNvPr id="65" name="TextBox 11">
            <a:extLst>
              <a:ext uri="{FF2B5EF4-FFF2-40B4-BE49-F238E27FC236}">
                <a16:creationId xmlns:a16="http://schemas.microsoft.com/office/drawing/2014/main" id="{8FC27FEE-7C21-95D1-5F62-FD0EE6047F67}"/>
              </a:ext>
            </a:extLst>
          </p:cNvPr>
          <p:cNvSpPr txBox="1"/>
          <p:nvPr/>
        </p:nvSpPr>
        <p:spPr>
          <a:xfrm>
            <a:off x="9038107" y="4642870"/>
            <a:ext cx="380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-</a:t>
            </a:r>
            <a:endParaRPr lang="en-US" sz="1600" dirty="0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BDEEE8F-E351-6C90-DC28-76FEE73F32AD}"/>
              </a:ext>
            </a:extLst>
          </p:cNvPr>
          <p:cNvCxnSpPr>
            <a:cxnSpLocks/>
            <a:stCxn id="63" idx="0"/>
            <a:endCxn id="63" idx="4"/>
          </p:cNvCxnSpPr>
          <p:nvPr/>
        </p:nvCxnSpPr>
        <p:spPr>
          <a:xfrm>
            <a:off x="9325327" y="4326128"/>
            <a:ext cx="0" cy="6174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FF3EE5B-12F6-91CE-B257-1C4DBCCCB83C}"/>
              </a:ext>
            </a:extLst>
          </p:cNvPr>
          <p:cNvCxnSpPr>
            <a:cxnSpLocks/>
            <a:stCxn id="63" idx="2"/>
            <a:endCxn id="63" idx="6"/>
          </p:cNvCxnSpPr>
          <p:nvPr/>
        </p:nvCxnSpPr>
        <p:spPr>
          <a:xfrm>
            <a:off x="8986223" y="4634858"/>
            <a:ext cx="67820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10">
            <a:extLst>
              <a:ext uri="{FF2B5EF4-FFF2-40B4-BE49-F238E27FC236}">
                <a16:creationId xmlns:a16="http://schemas.microsoft.com/office/drawing/2014/main" id="{ADB75786-D000-46C7-18FB-3E152B9D4A71}"/>
              </a:ext>
            </a:extLst>
          </p:cNvPr>
          <p:cNvCxnSpPr>
            <a:cxnSpLocks/>
          </p:cNvCxnSpPr>
          <p:nvPr/>
        </p:nvCxnSpPr>
        <p:spPr>
          <a:xfrm>
            <a:off x="6706132" y="5510961"/>
            <a:ext cx="244309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1">
            <a:extLst>
              <a:ext uri="{FF2B5EF4-FFF2-40B4-BE49-F238E27FC236}">
                <a16:creationId xmlns:a16="http://schemas.microsoft.com/office/drawing/2014/main" id="{2F837873-22F7-CE3C-070C-8C83612313F7}"/>
              </a:ext>
            </a:extLst>
          </p:cNvPr>
          <p:cNvSpPr txBox="1"/>
          <p:nvPr/>
        </p:nvSpPr>
        <p:spPr>
          <a:xfrm>
            <a:off x="6857879" y="5157789"/>
            <a:ext cx="1824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Ang vel</a:t>
            </a:r>
            <a:r>
              <a:rPr lang="es-ES" sz="1200" dirty="0"/>
              <a:t>joint*</a:t>
            </a:r>
            <a:endParaRPr lang="en-US" sz="1600" dirty="0"/>
          </a:p>
        </p:txBody>
      </p:sp>
      <p:sp>
        <p:nvSpPr>
          <p:cNvPr id="57" name="TextBox 11">
            <a:extLst>
              <a:ext uri="{FF2B5EF4-FFF2-40B4-BE49-F238E27FC236}">
                <a16:creationId xmlns:a16="http://schemas.microsoft.com/office/drawing/2014/main" id="{A9F46E89-C4C3-4484-6237-5E6378BBBB35}"/>
              </a:ext>
            </a:extLst>
          </p:cNvPr>
          <p:cNvSpPr txBox="1"/>
          <p:nvPr/>
        </p:nvSpPr>
        <p:spPr>
          <a:xfrm>
            <a:off x="8024331" y="4034952"/>
            <a:ext cx="1824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P</a:t>
            </a:r>
            <a:r>
              <a:rPr lang="es-ES" sz="1200" dirty="0"/>
              <a:t>bio</a:t>
            </a:r>
            <a:r>
              <a:rPr lang="es-ES" sz="1600" dirty="0"/>
              <a:t>(+)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5">
                <a:extLst>
                  <a:ext uri="{FF2B5EF4-FFF2-40B4-BE49-F238E27FC236}">
                    <a16:creationId xmlns:a16="http://schemas.microsoft.com/office/drawing/2014/main" id="{4AF0040C-3C34-83FA-03FC-6FF7EECD36AB}"/>
                  </a:ext>
                </a:extLst>
              </p:cNvPr>
              <p:cNvSpPr/>
              <p:nvPr/>
            </p:nvSpPr>
            <p:spPr>
              <a:xfrm>
                <a:off x="5449328" y="4439946"/>
                <a:ext cx="1323289" cy="117443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𝑇𝐶𝑁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𝑃𝑜𝑤𝑒𝑟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𝐽𝑜𝑖𝑛𝑡</m:t>
                      </m:r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𝑝𝑜𝑤𝑒𝑟</m:t>
                      </m:r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h𝑖𝑝</m:t>
                          </m:r>
                        </m:sub>
                      </m:sSub>
                    </m:oMath>
                  </m:oMathPara>
                </a14:m>
                <a:endParaRPr lang="en-US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Rounded Rectangle 5">
                <a:extLst>
                  <a:ext uri="{FF2B5EF4-FFF2-40B4-BE49-F238E27FC236}">
                    <a16:creationId xmlns:a16="http://schemas.microsoft.com/office/drawing/2014/main" id="{4AF0040C-3C34-83FA-03FC-6FF7EECD36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328" y="4439946"/>
                <a:ext cx="1323289" cy="117443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7" name="Straight Arrow Connector 10">
            <a:extLst>
              <a:ext uri="{FF2B5EF4-FFF2-40B4-BE49-F238E27FC236}">
                <a16:creationId xmlns:a16="http://schemas.microsoft.com/office/drawing/2014/main" id="{0E898295-D136-B458-4D92-E2686DE7AEEB}"/>
              </a:ext>
            </a:extLst>
          </p:cNvPr>
          <p:cNvCxnSpPr>
            <a:cxnSpLocks/>
            <a:stCxn id="63" idx="0"/>
            <a:endCxn id="21" idx="2"/>
          </p:cNvCxnSpPr>
          <p:nvPr/>
        </p:nvCxnSpPr>
        <p:spPr>
          <a:xfrm flipV="1">
            <a:off x="9325327" y="4079606"/>
            <a:ext cx="2583" cy="24652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">
            <a:extLst>
              <a:ext uri="{FF2B5EF4-FFF2-40B4-BE49-F238E27FC236}">
                <a16:creationId xmlns:a16="http://schemas.microsoft.com/office/drawing/2014/main" id="{54A26599-A5E0-D10A-63A6-D795A9ABB2C2}"/>
              </a:ext>
            </a:extLst>
          </p:cNvPr>
          <p:cNvCxnSpPr>
            <a:cxnSpLocks/>
          </p:cNvCxnSpPr>
          <p:nvPr/>
        </p:nvCxnSpPr>
        <p:spPr>
          <a:xfrm>
            <a:off x="10214783" y="3746492"/>
            <a:ext cx="25640" cy="1713101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">
            <a:extLst>
              <a:ext uri="{FF2B5EF4-FFF2-40B4-BE49-F238E27FC236}">
                <a16:creationId xmlns:a16="http://schemas.microsoft.com/office/drawing/2014/main" id="{3EDBA652-3CC5-2437-BAFA-84209CAE7F9F}"/>
              </a:ext>
            </a:extLst>
          </p:cNvPr>
          <p:cNvCxnSpPr>
            <a:cxnSpLocks/>
            <a:endCxn id="55" idx="3"/>
          </p:cNvCxnSpPr>
          <p:nvPr/>
        </p:nvCxnSpPr>
        <p:spPr>
          <a:xfrm flipH="1" flipV="1">
            <a:off x="9518298" y="5459594"/>
            <a:ext cx="734945" cy="3561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1791995-DC5B-26F3-4B5C-48495DBDE02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699"/>
          <a:stretch/>
        </p:blipFill>
        <p:spPr>
          <a:xfrm>
            <a:off x="7334135" y="1057947"/>
            <a:ext cx="4110812" cy="2227855"/>
          </a:xfrm>
          <a:prstGeom prst="rect">
            <a:avLst/>
          </a:prstGeom>
        </p:spPr>
      </p:pic>
      <p:sp>
        <p:nvSpPr>
          <p:cNvPr id="3" name="Rounded Rectangle 56">
            <a:extLst>
              <a:ext uri="{FF2B5EF4-FFF2-40B4-BE49-F238E27FC236}">
                <a16:creationId xmlns:a16="http://schemas.microsoft.com/office/drawing/2014/main" id="{D1D67040-459C-370D-F77F-7A7ACFE1A48B}"/>
              </a:ext>
            </a:extLst>
          </p:cNvPr>
          <p:cNvSpPr/>
          <p:nvPr/>
        </p:nvSpPr>
        <p:spPr>
          <a:xfrm>
            <a:off x="645853" y="6294784"/>
            <a:ext cx="1440839" cy="362495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15" name="Rounded Rectangle 58">
            <a:extLst>
              <a:ext uri="{FF2B5EF4-FFF2-40B4-BE49-F238E27FC236}">
                <a16:creationId xmlns:a16="http://schemas.microsoft.com/office/drawing/2014/main" id="{F9495697-0E08-E405-9574-41611B368C93}"/>
              </a:ext>
            </a:extLst>
          </p:cNvPr>
          <p:cNvSpPr/>
          <p:nvPr/>
        </p:nvSpPr>
        <p:spPr>
          <a:xfrm>
            <a:off x="2198734" y="6291404"/>
            <a:ext cx="1440839" cy="362495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Generalizable controller</a:t>
            </a:r>
          </a:p>
        </p:txBody>
      </p:sp>
      <p:sp>
        <p:nvSpPr>
          <p:cNvPr id="19" name="Rounded Rectangle 58">
            <a:extLst>
              <a:ext uri="{FF2B5EF4-FFF2-40B4-BE49-F238E27FC236}">
                <a16:creationId xmlns:a16="http://schemas.microsoft.com/office/drawing/2014/main" id="{1B7D5C5E-D0BC-86F9-892B-EEDE6ABB7E47}"/>
              </a:ext>
            </a:extLst>
          </p:cNvPr>
          <p:cNvSpPr/>
          <p:nvPr/>
        </p:nvSpPr>
        <p:spPr>
          <a:xfrm>
            <a:off x="3751615" y="6291404"/>
            <a:ext cx="1440839" cy="362495"/>
          </a:xfrm>
          <a:prstGeom prst="roundRect">
            <a:avLst/>
          </a:prstGeom>
          <a:solidFill>
            <a:srgbClr val="CAF0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Optimization</a:t>
            </a:r>
          </a:p>
        </p:txBody>
      </p:sp>
      <p:sp>
        <p:nvSpPr>
          <p:cNvPr id="23" name="Rounded Rectangle 58">
            <a:extLst>
              <a:ext uri="{FF2B5EF4-FFF2-40B4-BE49-F238E27FC236}">
                <a16:creationId xmlns:a16="http://schemas.microsoft.com/office/drawing/2014/main" id="{ED632347-D6B6-6854-233E-43C5C4B7321B}"/>
              </a:ext>
            </a:extLst>
          </p:cNvPr>
          <p:cNvSpPr/>
          <p:nvPr/>
        </p:nvSpPr>
        <p:spPr>
          <a:xfrm>
            <a:off x="5304496" y="6286783"/>
            <a:ext cx="1440839" cy="362495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Conclusion</a:t>
            </a:r>
          </a:p>
        </p:txBody>
      </p:sp>
      <p:pic>
        <p:nvPicPr>
          <p:cNvPr id="26" name="Imagen 25" descr="Imagen que contiene persona, camino, hombre, parado&#10;&#10;Descripción generada automáticamente">
            <a:extLst>
              <a:ext uri="{FF2B5EF4-FFF2-40B4-BE49-F238E27FC236}">
                <a16:creationId xmlns:a16="http://schemas.microsoft.com/office/drawing/2014/main" id="{E8224C77-6D0A-1E44-1FE3-257C5DE1AE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6"/>
          <a:stretch>
            <a:fillRect/>
          </a:stretch>
        </p:blipFill>
        <p:spPr bwMode="auto">
          <a:xfrm>
            <a:off x="5037103" y="1120143"/>
            <a:ext cx="1234931" cy="197548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C68F2CFA-D81C-2F35-4434-C32573B61526}"/>
              </a:ext>
            </a:extLst>
          </p:cNvPr>
          <p:cNvSpPr txBox="1"/>
          <p:nvPr/>
        </p:nvSpPr>
        <p:spPr>
          <a:xfrm>
            <a:off x="747053" y="1407096"/>
            <a:ext cx="406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Optimized for </a:t>
            </a:r>
            <a:r>
              <a:rPr lang="en-US" b="1" dirty="0"/>
              <a:t>reduced mobility</a:t>
            </a:r>
            <a:r>
              <a:rPr lang="en-US" dirty="0"/>
              <a:t> cost </a:t>
            </a:r>
            <a:r>
              <a:rPr lang="en-US" u="sng" dirty="0"/>
              <a:t>without masks!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Added </a:t>
            </a:r>
            <a:r>
              <a:rPr lang="en-US" b="1" dirty="0"/>
              <a:t>shaping</a:t>
            </a:r>
            <a:r>
              <a:rPr lang="en-US" dirty="0"/>
              <a:t> for wide spectrum of assistance profiles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92F5C4-3385-0295-E630-3C04EA65BA0B}"/>
              </a:ext>
            </a:extLst>
          </p:cNvPr>
          <p:cNvCxnSpPr>
            <a:cxnSpLocks/>
          </p:cNvCxnSpPr>
          <p:nvPr/>
        </p:nvCxnSpPr>
        <p:spPr>
          <a:xfrm>
            <a:off x="7060587" y="1120143"/>
            <a:ext cx="87365" cy="500191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A94C179E-DA8B-9C86-3C3F-69182C3198B8}"/>
              </a:ext>
            </a:extLst>
          </p:cNvPr>
          <p:cNvSpPr/>
          <p:nvPr/>
        </p:nvSpPr>
        <p:spPr>
          <a:xfrm>
            <a:off x="6760013" y="2887167"/>
            <a:ext cx="4523636" cy="31055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11054F3-2E9B-DB2C-D46C-8A784815EA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2723" y="4768620"/>
            <a:ext cx="3927503" cy="570532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F03449E-E919-C579-5D89-FB9FE75F5E02}"/>
              </a:ext>
            </a:extLst>
          </p:cNvPr>
          <p:cNvSpPr txBox="1"/>
          <p:nvPr/>
        </p:nvSpPr>
        <p:spPr>
          <a:xfrm>
            <a:off x="645853" y="5864709"/>
            <a:ext cx="11075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2">
                    <a:lumMod val="50000"/>
                  </a:schemeClr>
                </a:solidFill>
              </a:rPr>
              <a:t>[4] </a:t>
            </a:r>
            <a:r>
              <a:rPr lang="es-ES" sz="1600" dirty="0" err="1">
                <a:solidFill>
                  <a:schemeClr val="bg2">
                    <a:lumMod val="50000"/>
                  </a:schemeClr>
                </a:solidFill>
              </a:rPr>
              <a:t>Sawicki</a:t>
            </a:r>
            <a:r>
              <a:rPr lang="es-ES" sz="1600" dirty="0">
                <a:solidFill>
                  <a:schemeClr val="bg2">
                    <a:lumMod val="50000"/>
                  </a:schemeClr>
                </a:solidFill>
              </a:rPr>
              <a:t> et al. (2009),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Exercise and Sport Sciences Reviews 37(3)</a:t>
            </a:r>
            <a:endParaRPr lang="es-E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C81FA91B-8243-A30B-BE50-974ECEC7E47A}"/>
              </a:ext>
            </a:extLst>
          </p:cNvPr>
          <p:cNvSpPr/>
          <p:nvPr/>
        </p:nvSpPr>
        <p:spPr>
          <a:xfrm>
            <a:off x="1055077" y="4642869"/>
            <a:ext cx="4148704" cy="8202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8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9DD8D-25AE-362A-9FD9-664F92C63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EA2D1-3BD9-CB42-96A1-5A18DF27F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Personalized, human-in-the-loop optimization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D9C1DE0-A47E-17C2-5CC3-C2AB7F8E7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970162"/>
              </p:ext>
            </p:extLst>
          </p:nvPr>
        </p:nvGraphicFramePr>
        <p:xfrm>
          <a:off x="1702554" y="1040487"/>
          <a:ext cx="8786892" cy="222504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928964">
                  <a:extLst>
                    <a:ext uri="{9D8B030D-6E8A-4147-A177-3AD203B41FA5}">
                      <a16:colId xmlns:a16="http://schemas.microsoft.com/office/drawing/2014/main" val="36129919"/>
                    </a:ext>
                  </a:extLst>
                </a:gridCol>
                <a:gridCol w="2928964">
                  <a:extLst>
                    <a:ext uri="{9D8B030D-6E8A-4147-A177-3AD203B41FA5}">
                      <a16:colId xmlns:a16="http://schemas.microsoft.com/office/drawing/2014/main" val="2389637874"/>
                    </a:ext>
                  </a:extLst>
                </a:gridCol>
                <a:gridCol w="2928964">
                  <a:extLst>
                    <a:ext uri="{9D8B030D-6E8A-4147-A177-3AD203B41FA5}">
                      <a16:colId xmlns:a16="http://schemas.microsoft.com/office/drawing/2014/main" val="6859566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Label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RMSE, Stroke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R2, Stroke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4672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Hip 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9590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Hip Angular Velocity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8971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Knee 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4494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Ankle 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1296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Hip Torque (current)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653321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C06ADE25-4A94-7479-CD4A-351C75C0DC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502"/>
          <a:stretch>
            <a:fillRect/>
          </a:stretch>
        </p:blipFill>
        <p:spPr>
          <a:xfrm>
            <a:off x="1606051" y="3336586"/>
            <a:ext cx="4291128" cy="2771964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2DCAD031-5FC0-A82B-627F-A79273B8E730}"/>
              </a:ext>
            </a:extLst>
          </p:cNvPr>
          <p:cNvSpPr txBox="1"/>
          <p:nvPr/>
        </p:nvSpPr>
        <p:spPr>
          <a:xfrm>
            <a:off x="6638257" y="3730118"/>
            <a:ext cx="1434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</a:t>
            </a:r>
            <a:r>
              <a:rPr lang="es-ES" sz="1200" dirty="0"/>
              <a:t>joint*</a:t>
            </a:r>
            <a:endParaRPr lang="en-US" sz="1200" dirty="0"/>
          </a:p>
        </p:txBody>
      </p:sp>
      <p:cxnSp>
        <p:nvCxnSpPr>
          <p:cNvPr id="5" name="Straight Arrow Connector 10">
            <a:extLst>
              <a:ext uri="{FF2B5EF4-FFF2-40B4-BE49-F238E27FC236}">
                <a16:creationId xmlns:a16="http://schemas.microsoft.com/office/drawing/2014/main" id="{221BD201-1298-F2FF-EB7F-245BF206304C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7305439" y="4110283"/>
            <a:ext cx="822557" cy="475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62AA3FC-0C8C-A5F5-BA5B-76975939541F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7271419" y="5006751"/>
            <a:ext cx="995912" cy="395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5">
                <a:extLst>
                  <a:ext uri="{FF2B5EF4-FFF2-40B4-BE49-F238E27FC236}">
                    <a16:creationId xmlns:a16="http://schemas.microsoft.com/office/drawing/2014/main" id="{E323098C-F974-3C82-516A-956BAE017A42}"/>
                  </a:ext>
                </a:extLst>
              </p:cNvPr>
              <p:cNvSpPr/>
              <p:nvPr/>
            </p:nvSpPr>
            <p:spPr>
              <a:xfrm>
                <a:off x="8127996" y="3778568"/>
                <a:ext cx="962044" cy="672931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𝑂𝑃𝑇</m:t>
                      </m:r>
                    </m:oMath>
                  </m:oMathPara>
                </a14:m>
                <a:endParaRPr lang="en-US" sz="24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5">
                <a:extLst>
                  <a:ext uri="{FF2B5EF4-FFF2-40B4-BE49-F238E27FC236}">
                    <a16:creationId xmlns:a16="http://schemas.microsoft.com/office/drawing/2014/main" id="{E323098C-F974-3C82-516A-956BAE017A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996" y="3778568"/>
                <a:ext cx="962044" cy="67293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0">
            <a:extLst>
              <a:ext uri="{FF2B5EF4-FFF2-40B4-BE49-F238E27FC236}">
                <a16:creationId xmlns:a16="http://schemas.microsoft.com/office/drawing/2014/main" id="{0F9F859D-542C-3B1A-CA60-056A3DDCB0B5}"/>
              </a:ext>
            </a:extLst>
          </p:cNvPr>
          <p:cNvCxnSpPr>
            <a:cxnSpLocks/>
          </p:cNvCxnSpPr>
          <p:nvPr/>
        </p:nvCxnSpPr>
        <p:spPr>
          <a:xfrm>
            <a:off x="9107006" y="4130271"/>
            <a:ext cx="85469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1">
            <a:extLst>
              <a:ext uri="{FF2B5EF4-FFF2-40B4-BE49-F238E27FC236}">
                <a16:creationId xmlns:a16="http://schemas.microsoft.com/office/drawing/2014/main" id="{CF323E14-2359-21E8-355A-8276C5F38492}"/>
              </a:ext>
            </a:extLst>
          </p:cNvPr>
          <p:cNvSpPr txBox="1"/>
          <p:nvPr/>
        </p:nvSpPr>
        <p:spPr>
          <a:xfrm>
            <a:off x="9014854" y="3779831"/>
            <a:ext cx="1434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</a:t>
            </a:r>
            <a:r>
              <a:rPr lang="es-ES" sz="1200" dirty="0"/>
              <a:t>exo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5">
                <a:extLst>
                  <a:ext uri="{FF2B5EF4-FFF2-40B4-BE49-F238E27FC236}">
                    <a16:creationId xmlns:a16="http://schemas.microsoft.com/office/drawing/2014/main" id="{4639FEA2-7B49-3A19-0B4D-005448BC20EC}"/>
                  </a:ext>
                </a:extLst>
              </p:cNvPr>
              <p:cNvSpPr/>
              <p:nvPr/>
            </p:nvSpPr>
            <p:spPr>
              <a:xfrm>
                <a:off x="8418629" y="5664255"/>
                <a:ext cx="380777" cy="334463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5">
                <a:extLst>
                  <a:ext uri="{FF2B5EF4-FFF2-40B4-BE49-F238E27FC236}">
                    <a16:creationId xmlns:a16="http://schemas.microsoft.com/office/drawing/2014/main" id="{4639FEA2-7B49-3A19-0B4D-005448BC20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8629" y="5664255"/>
                <a:ext cx="380777" cy="334463"/>
              </a:xfrm>
              <a:prstGeom prst="roundRect">
                <a:avLst/>
              </a:prstGeom>
              <a:blipFill>
                <a:blip r:embed="rId5"/>
                <a:stretch>
                  <a:fillRect l="-9375" b="-1403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0">
            <a:extLst>
              <a:ext uri="{FF2B5EF4-FFF2-40B4-BE49-F238E27FC236}">
                <a16:creationId xmlns:a16="http://schemas.microsoft.com/office/drawing/2014/main" id="{69CBC5B1-B3DF-9E77-1C97-F1FEA58A6B96}"/>
              </a:ext>
            </a:extLst>
          </p:cNvPr>
          <p:cNvCxnSpPr>
            <a:cxnSpLocks/>
            <a:stCxn id="16" idx="0"/>
            <a:endCxn id="20" idx="4"/>
          </p:cNvCxnSpPr>
          <p:nvPr/>
        </p:nvCxnSpPr>
        <p:spPr>
          <a:xfrm flipH="1" flipV="1">
            <a:off x="8606435" y="5315481"/>
            <a:ext cx="2583" cy="34877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1">
            <a:extLst>
              <a:ext uri="{FF2B5EF4-FFF2-40B4-BE49-F238E27FC236}">
                <a16:creationId xmlns:a16="http://schemas.microsoft.com/office/drawing/2014/main" id="{03348549-6782-A839-6687-24160348E05A}"/>
              </a:ext>
            </a:extLst>
          </p:cNvPr>
          <p:cNvSpPr txBox="1"/>
          <p:nvPr/>
        </p:nvSpPr>
        <p:spPr>
          <a:xfrm>
            <a:off x="7271419" y="5273254"/>
            <a:ext cx="1824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P</a:t>
            </a:r>
            <a:r>
              <a:rPr lang="es-ES" sz="1200" dirty="0"/>
              <a:t>exo</a:t>
            </a:r>
            <a:r>
              <a:rPr lang="es-ES" sz="1600" dirty="0"/>
              <a:t>(+)</a:t>
            </a:r>
            <a:endParaRPr lang="en-US" sz="16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F3DD799-0A66-C8E9-0459-1D88980589DD}"/>
              </a:ext>
            </a:extLst>
          </p:cNvPr>
          <p:cNvSpPr/>
          <p:nvPr/>
        </p:nvSpPr>
        <p:spPr>
          <a:xfrm>
            <a:off x="8267331" y="4698021"/>
            <a:ext cx="678207" cy="6174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B576309A-1D4F-3396-CFCB-360BACDAC9FA}"/>
              </a:ext>
            </a:extLst>
          </p:cNvPr>
          <p:cNvSpPr txBox="1"/>
          <p:nvPr/>
        </p:nvSpPr>
        <p:spPr>
          <a:xfrm>
            <a:off x="8199729" y="4745399"/>
            <a:ext cx="380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+</a:t>
            </a:r>
            <a:endParaRPr lang="en-US" sz="1600" dirty="0"/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87B31F9C-BE73-6B41-960A-72217EED4667}"/>
              </a:ext>
            </a:extLst>
          </p:cNvPr>
          <p:cNvSpPr txBox="1"/>
          <p:nvPr/>
        </p:nvSpPr>
        <p:spPr>
          <a:xfrm>
            <a:off x="8319215" y="5014763"/>
            <a:ext cx="380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-</a:t>
            </a:r>
            <a:endParaRPr lang="en-US" sz="16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18972B-5346-F14E-207F-DDD140CFB687}"/>
              </a:ext>
            </a:extLst>
          </p:cNvPr>
          <p:cNvCxnSpPr>
            <a:cxnSpLocks/>
            <a:stCxn id="20" idx="0"/>
            <a:endCxn id="20" idx="4"/>
          </p:cNvCxnSpPr>
          <p:nvPr/>
        </p:nvCxnSpPr>
        <p:spPr>
          <a:xfrm>
            <a:off x="8606435" y="4698021"/>
            <a:ext cx="0" cy="6174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BF345EA-4A8D-FFEE-D442-BC3158601BCC}"/>
              </a:ext>
            </a:extLst>
          </p:cNvPr>
          <p:cNvCxnSpPr>
            <a:cxnSpLocks/>
            <a:stCxn id="20" idx="2"/>
            <a:endCxn id="20" idx="6"/>
          </p:cNvCxnSpPr>
          <p:nvPr/>
        </p:nvCxnSpPr>
        <p:spPr>
          <a:xfrm>
            <a:off x="8267331" y="5006751"/>
            <a:ext cx="67820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10">
            <a:extLst>
              <a:ext uri="{FF2B5EF4-FFF2-40B4-BE49-F238E27FC236}">
                <a16:creationId xmlns:a16="http://schemas.microsoft.com/office/drawing/2014/main" id="{37E507B7-D970-FC56-7306-70770BEFBD7B}"/>
              </a:ext>
            </a:extLst>
          </p:cNvPr>
          <p:cNvCxnSpPr>
            <a:cxnSpLocks/>
          </p:cNvCxnSpPr>
          <p:nvPr/>
        </p:nvCxnSpPr>
        <p:spPr>
          <a:xfrm>
            <a:off x="7305439" y="5882854"/>
            <a:ext cx="11249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1">
            <a:extLst>
              <a:ext uri="{FF2B5EF4-FFF2-40B4-BE49-F238E27FC236}">
                <a16:creationId xmlns:a16="http://schemas.microsoft.com/office/drawing/2014/main" id="{17CB7016-5875-D4B8-AD2A-918D2214DCC4}"/>
              </a:ext>
            </a:extLst>
          </p:cNvPr>
          <p:cNvSpPr txBox="1"/>
          <p:nvPr/>
        </p:nvSpPr>
        <p:spPr>
          <a:xfrm>
            <a:off x="6955540" y="5948229"/>
            <a:ext cx="1824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Ang vel</a:t>
            </a:r>
            <a:r>
              <a:rPr lang="es-ES" sz="1200" dirty="0"/>
              <a:t>joint*</a:t>
            </a:r>
            <a:endParaRPr lang="en-US" sz="1600" dirty="0"/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15F7C5ED-DA80-DBDD-1580-0FEE9A059DD7}"/>
              </a:ext>
            </a:extLst>
          </p:cNvPr>
          <p:cNvSpPr txBox="1"/>
          <p:nvPr/>
        </p:nvSpPr>
        <p:spPr>
          <a:xfrm>
            <a:off x="7305439" y="4406845"/>
            <a:ext cx="1824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P</a:t>
            </a:r>
            <a:r>
              <a:rPr lang="es-ES" sz="1200" dirty="0"/>
              <a:t>bio</a:t>
            </a:r>
            <a:r>
              <a:rPr lang="es-ES" sz="1600" dirty="0"/>
              <a:t>(+)</a:t>
            </a:r>
            <a:endParaRPr lang="en-US" sz="1600" dirty="0"/>
          </a:p>
        </p:txBody>
      </p:sp>
      <p:cxnSp>
        <p:nvCxnSpPr>
          <p:cNvPr id="28" name="Straight Arrow Connector 10">
            <a:extLst>
              <a:ext uri="{FF2B5EF4-FFF2-40B4-BE49-F238E27FC236}">
                <a16:creationId xmlns:a16="http://schemas.microsoft.com/office/drawing/2014/main" id="{23B27737-E659-D9EE-E8D6-BF6121DB1D1A}"/>
              </a:ext>
            </a:extLst>
          </p:cNvPr>
          <p:cNvCxnSpPr>
            <a:cxnSpLocks/>
            <a:stCxn id="20" idx="0"/>
            <a:endCxn id="12" idx="2"/>
          </p:cNvCxnSpPr>
          <p:nvPr/>
        </p:nvCxnSpPr>
        <p:spPr>
          <a:xfrm flipV="1">
            <a:off x="8606435" y="4451499"/>
            <a:ext cx="2583" cy="24652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10">
            <a:extLst>
              <a:ext uri="{FF2B5EF4-FFF2-40B4-BE49-F238E27FC236}">
                <a16:creationId xmlns:a16="http://schemas.microsoft.com/office/drawing/2014/main" id="{EDA40D42-5EF5-6C2B-BE60-A004841630AA}"/>
              </a:ext>
            </a:extLst>
          </p:cNvPr>
          <p:cNvCxnSpPr>
            <a:cxnSpLocks/>
          </p:cNvCxnSpPr>
          <p:nvPr/>
        </p:nvCxnSpPr>
        <p:spPr>
          <a:xfrm>
            <a:off x="9495891" y="4118385"/>
            <a:ext cx="25640" cy="1713101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10">
            <a:extLst>
              <a:ext uri="{FF2B5EF4-FFF2-40B4-BE49-F238E27FC236}">
                <a16:creationId xmlns:a16="http://schemas.microsoft.com/office/drawing/2014/main" id="{497CB940-59B2-7693-AA46-1B3F4DAC5522}"/>
              </a:ext>
            </a:extLst>
          </p:cNvPr>
          <p:cNvCxnSpPr>
            <a:cxnSpLocks/>
            <a:endCxn id="16" idx="3"/>
          </p:cNvCxnSpPr>
          <p:nvPr/>
        </p:nvCxnSpPr>
        <p:spPr>
          <a:xfrm flipH="1" flipV="1">
            <a:off x="8799406" y="5831487"/>
            <a:ext cx="734945" cy="3561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49833041-A8BD-6C3B-1827-541EFA391929}"/>
              </a:ext>
            </a:extLst>
          </p:cNvPr>
          <p:cNvSpPr/>
          <p:nvPr/>
        </p:nvSpPr>
        <p:spPr>
          <a:xfrm>
            <a:off x="6745335" y="4410196"/>
            <a:ext cx="3424276" cy="22470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56">
            <a:extLst>
              <a:ext uri="{FF2B5EF4-FFF2-40B4-BE49-F238E27FC236}">
                <a16:creationId xmlns:a16="http://schemas.microsoft.com/office/drawing/2014/main" id="{74AA573D-2B52-C7BC-ADA7-FCE8F87AC1F7}"/>
              </a:ext>
            </a:extLst>
          </p:cNvPr>
          <p:cNvSpPr/>
          <p:nvPr/>
        </p:nvSpPr>
        <p:spPr>
          <a:xfrm>
            <a:off x="645853" y="6294784"/>
            <a:ext cx="1440839" cy="362495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33" name="Rounded Rectangle 58">
            <a:extLst>
              <a:ext uri="{FF2B5EF4-FFF2-40B4-BE49-F238E27FC236}">
                <a16:creationId xmlns:a16="http://schemas.microsoft.com/office/drawing/2014/main" id="{B49B0B65-FB17-BD70-1F35-98598B48265C}"/>
              </a:ext>
            </a:extLst>
          </p:cNvPr>
          <p:cNvSpPr/>
          <p:nvPr/>
        </p:nvSpPr>
        <p:spPr>
          <a:xfrm>
            <a:off x="2198734" y="6291404"/>
            <a:ext cx="1440839" cy="362495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Generalizable controller</a:t>
            </a:r>
          </a:p>
        </p:txBody>
      </p:sp>
      <p:sp>
        <p:nvSpPr>
          <p:cNvPr id="34" name="Rounded Rectangle 58">
            <a:extLst>
              <a:ext uri="{FF2B5EF4-FFF2-40B4-BE49-F238E27FC236}">
                <a16:creationId xmlns:a16="http://schemas.microsoft.com/office/drawing/2014/main" id="{A2460387-F687-811A-3910-CF034794ED60}"/>
              </a:ext>
            </a:extLst>
          </p:cNvPr>
          <p:cNvSpPr/>
          <p:nvPr/>
        </p:nvSpPr>
        <p:spPr>
          <a:xfrm>
            <a:off x="3751615" y="6291404"/>
            <a:ext cx="1440839" cy="362495"/>
          </a:xfrm>
          <a:prstGeom prst="roundRect">
            <a:avLst/>
          </a:prstGeom>
          <a:solidFill>
            <a:srgbClr val="CAF0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Optimization</a:t>
            </a:r>
          </a:p>
        </p:txBody>
      </p:sp>
      <p:sp>
        <p:nvSpPr>
          <p:cNvPr id="35" name="Rounded Rectangle 58">
            <a:extLst>
              <a:ext uri="{FF2B5EF4-FFF2-40B4-BE49-F238E27FC236}">
                <a16:creationId xmlns:a16="http://schemas.microsoft.com/office/drawing/2014/main" id="{1943DF0F-B4F8-A47B-4C2C-4A76AB0DB84B}"/>
              </a:ext>
            </a:extLst>
          </p:cNvPr>
          <p:cNvSpPr/>
          <p:nvPr/>
        </p:nvSpPr>
        <p:spPr>
          <a:xfrm>
            <a:off x="5304496" y="6286783"/>
            <a:ext cx="1440839" cy="362495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057119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188CE-A249-1486-1CCC-3B0CE869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Personalized, human-in-the-loop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896F7F1B-E958-AA21-56A7-66EF3C39BEFB}"/>
                  </a:ext>
                </a:extLst>
              </p:cNvPr>
              <p:cNvSpPr txBox="1"/>
              <p:nvPr/>
            </p:nvSpPr>
            <p:spPr>
              <a:xfrm>
                <a:off x="1255109" y="1744721"/>
                <a:ext cx="6097656" cy="12424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𝑐𝑚𝑑</m:t>
                          </m:r>
                        </m:sub>
                      </m:sSub>
                      <m:d>
                        <m:d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400" i="0">
                          <a:latin typeface="Cambria Math" panose="02040503050406030204" pitchFamily="18" charset="0"/>
                        </a:rPr>
                        <m:t>≈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4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1400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𝜏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𝑏𝑖𝑜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sz="140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</m:d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1400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𝜏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𝑚𝑎𝑥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400" b="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 </m:t>
                                  </m:r>
                                  <m:r>
                                    <a:rPr lang="es-ES" sz="1400" b="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∀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𝑏𝑖𝑜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d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s-ES" sz="1400" i="1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4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1400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𝜏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𝑏𝑖𝑜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sz="140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</m:d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1400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𝜏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  <m:r>
                                                <a:rPr lang="es-ES" sz="1400" i="1">
                                                  <a:latin typeface="Cambria Math" panose="02040503050406030204" pitchFamily="18" charset="0"/>
                                                </a:rPr>
                                                <m:t>𝑖𝑛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 </m:t>
                                  </m:r>
                                  <m:r>
                                    <a:rPr lang="es-E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∀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𝑏𝑖𝑜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d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s-E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896F7F1B-E958-AA21-56A7-66EF3C39B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109" y="1744721"/>
                <a:ext cx="6097656" cy="12424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AC5B4EE-760E-E1A4-D06B-B202ED4684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2947" b="43768"/>
          <a:stretch>
            <a:fillRect/>
          </a:stretch>
        </p:blipFill>
        <p:spPr>
          <a:xfrm>
            <a:off x="8945125" y="1084838"/>
            <a:ext cx="2148625" cy="191054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45954AF-1747-717D-CA89-00D29E5F3E03}"/>
              </a:ext>
            </a:extLst>
          </p:cNvPr>
          <p:cNvSpPr/>
          <p:nvPr/>
        </p:nvSpPr>
        <p:spPr>
          <a:xfrm>
            <a:off x="10283785" y="1116162"/>
            <a:ext cx="1019175" cy="923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D0892009-F4AA-51C2-E86B-281E96123626}"/>
              </a:ext>
            </a:extLst>
          </p:cNvPr>
          <p:cNvSpPr txBox="1"/>
          <p:nvPr/>
        </p:nvSpPr>
        <p:spPr>
          <a:xfrm>
            <a:off x="8097466" y="3414975"/>
            <a:ext cx="1434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</a:t>
            </a:r>
            <a:r>
              <a:rPr lang="es-ES" sz="1200" dirty="0"/>
              <a:t>joint*</a:t>
            </a:r>
            <a:endParaRPr lang="en-US" sz="1200" dirty="0"/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D6141409-EF03-0C2A-93AF-4429ECB64B35}"/>
              </a:ext>
            </a:extLst>
          </p:cNvPr>
          <p:cNvSpPr txBox="1"/>
          <p:nvPr/>
        </p:nvSpPr>
        <p:spPr>
          <a:xfrm>
            <a:off x="7985883" y="4314757"/>
            <a:ext cx="1824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P</a:t>
            </a:r>
            <a:r>
              <a:rPr lang="es-ES" sz="1200" dirty="0"/>
              <a:t>joint*</a:t>
            </a:r>
            <a:r>
              <a:rPr lang="es-ES" sz="1600" dirty="0"/>
              <a:t>(+)</a:t>
            </a:r>
            <a:endParaRPr lang="en-US" sz="1600" dirty="0"/>
          </a:p>
        </p:txBody>
      </p:sp>
      <p:cxnSp>
        <p:nvCxnSpPr>
          <p:cNvPr id="16" name="Straight Arrow Connector 10">
            <a:extLst>
              <a:ext uri="{FF2B5EF4-FFF2-40B4-BE49-F238E27FC236}">
                <a16:creationId xmlns:a16="http://schemas.microsoft.com/office/drawing/2014/main" id="{85D5D930-7C9E-6369-2FFA-41C4831DD3A4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8764648" y="3795140"/>
            <a:ext cx="822557" cy="475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0">
            <a:extLst>
              <a:ext uri="{FF2B5EF4-FFF2-40B4-BE49-F238E27FC236}">
                <a16:creationId xmlns:a16="http://schemas.microsoft.com/office/drawing/2014/main" id="{65832427-6217-D6EF-DEF6-966C6FD22165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8730628" y="4691608"/>
            <a:ext cx="995912" cy="395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5">
                <a:extLst>
                  <a:ext uri="{FF2B5EF4-FFF2-40B4-BE49-F238E27FC236}">
                    <a16:creationId xmlns:a16="http://schemas.microsoft.com/office/drawing/2014/main" id="{DBF8B0A7-C48D-74F4-E6FC-024E251DEDC2}"/>
                  </a:ext>
                </a:extLst>
              </p:cNvPr>
              <p:cNvSpPr/>
              <p:nvPr/>
            </p:nvSpPr>
            <p:spPr>
              <a:xfrm>
                <a:off x="9587205" y="3463425"/>
                <a:ext cx="962044" cy="672931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𝑂𝑃𝑇</m:t>
                      </m:r>
                    </m:oMath>
                  </m:oMathPara>
                </a14:m>
                <a:endParaRPr lang="en-US" sz="24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ounded Rectangle 5">
                <a:extLst>
                  <a:ext uri="{FF2B5EF4-FFF2-40B4-BE49-F238E27FC236}">
                    <a16:creationId xmlns:a16="http://schemas.microsoft.com/office/drawing/2014/main" id="{DBF8B0A7-C48D-74F4-E6FC-024E251DED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7205" y="3463425"/>
                <a:ext cx="962044" cy="67293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10">
            <a:extLst>
              <a:ext uri="{FF2B5EF4-FFF2-40B4-BE49-F238E27FC236}">
                <a16:creationId xmlns:a16="http://schemas.microsoft.com/office/drawing/2014/main" id="{23659DF2-3ECF-7C9F-F3F8-54E69143357C}"/>
              </a:ext>
            </a:extLst>
          </p:cNvPr>
          <p:cNvCxnSpPr>
            <a:cxnSpLocks/>
          </p:cNvCxnSpPr>
          <p:nvPr/>
        </p:nvCxnSpPr>
        <p:spPr>
          <a:xfrm>
            <a:off x="10566215" y="3815128"/>
            <a:ext cx="85469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1">
            <a:extLst>
              <a:ext uri="{FF2B5EF4-FFF2-40B4-BE49-F238E27FC236}">
                <a16:creationId xmlns:a16="http://schemas.microsoft.com/office/drawing/2014/main" id="{FD40CE9D-1264-D349-CBC2-B689316294B8}"/>
              </a:ext>
            </a:extLst>
          </p:cNvPr>
          <p:cNvSpPr txBox="1"/>
          <p:nvPr/>
        </p:nvSpPr>
        <p:spPr>
          <a:xfrm>
            <a:off x="10474063" y="3464688"/>
            <a:ext cx="1434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</a:t>
            </a:r>
            <a:r>
              <a:rPr lang="es-ES" sz="1200" dirty="0"/>
              <a:t>exo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5">
                <a:extLst>
                  <a:ext uri="{FF2B5EF4-FFF2-40B4-BE49-F238E27FC236}">
                    <a16:creationId xmlns:a16="http://schemas.microsoft.com/office/drawing/2014/main" id="{CF4590CB-B4B6-D8C4-C144-D67D0D316AB8}"/>
                  </a:ext>
                </a:extLst>
              </p:cNvPr>
              <p:cNvSpPr/>
              <p:nvPr/>
            </p:nvSpPr>
            <p:spPr>
              <a:xfrm>
                <a:off x="9877838" y="5349112"/>
                <a:ext cx="380777" cy="334463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5">
                <a:extLst>
                  <a:ext uri="{FF2B5EF4-FFF2-40B4-BE49-F238E27FC236}">
                    <a16:creationId xmlns:a16="http://schemas.microsoft.com/office/drawing/2014/main" id="{CF4590CB-B4B6-D8C4-C144-D67D0D316A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7838" y="5349112"/>
                <a:ext cx="380777" cy="334463"/>
              </a:xfrm>
              <a:prstGeom prst="roundRect">
                <a:avLst/>
              </a:prstGeom>
              <a:blipFill>
                <a:blip r:embed="rId6"/>
                <a:stretch>
                  <a:fillRect l="-9231" b="-1403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10">
            <a:extLst>
              <a:ext uri="{FF2B5EF4-FFF2-40B4-BE49-F238E27FC236}">
                <a16:creationId xmlns:a16="http://schemas.microsoft.com/office/drawing/2014/main" id="{BC998648-C857-2730-6CBA-1EF91EDE237A}"/>
              </a:ext>
            </a:extLst>
          </p:cNvPr>
          <p:cNvCxnSpPr>
            <a:cxnSpLocks/>
            <a:stCxn id="25" idx="0"/>
            <a:endCxn id="28" idx="4"/>
          </p:cNvCxnSpPr>
          <p:nvPr/>
        </p:nvCxnSpPr>
        <p:spPr>
          <a:xfrm flipH="1" flipV="1">
            <a:off x="10065644" y="5000338"/>
            <a:ext cx="2583" cy="34877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1">
            <a:extLst>
              <a:ext uri="{FF2B5EF4-FFF2-40B4-BE49-F238E27FC236}">
                <a16:creationId xmlns:a16="http://schemas.microsoft.com/office/drawing/2014/main" id="{C9F7F9E0-D2AA-F2F0-6893-D7926EEFF819}"/>
              </a:ext>
            </a:extLst>
          </p:cNvPr>
          <p:cNvSpPr txBox="1"/>
          <p:nvPr/>
        </p:nvSpPr>
        <p:spPr>
          <a:xfrm>
            <a:off x="8730628" y="4958111"/>
            <a:ext cx="1824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P</a:t>
            </a:r>
            <a:r>
              <a:rPr lang="es-ES" sz="1200" dirty="0"/>
              <a:t>exo</a:t>
            </a:r>
            <a:r>
              <a:rPr lang="es-ES" sz="1600" dirty="0"/>
              <a:t>(+)</a:t>
            </a:r>
            <a:endParaRPr lang="en-US" sz="16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423AE82-FAC9-9BE5-F0EF-1AA0864FE299}"/>
              </a:ext>
            </a:extLst>
          </p:cNvPr>
          <p:cNvSpPr/>
          <p:nvPr/>
        </p:nvSpPr>
        <p:spPr>
          <a:xfrm>
            <a:off x="9726540" y="4382878"/>
            <a:ext cx="678207" cy="6174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0F8E7873-6068-67B4-19E3-41A8FD7961C4}"/>
              </a:ext>
            </a:extLst>
          </p:cNvPr>
          <p:cNvSpPr txBox="1"/>
          <p:nvPr/>
        </p:nvSpPr>
        <p:spPr>
          <a:xfrm>
            <a:off x="9658938" y="4430256"/>
            <a:ext cx="380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+</a:t>
            </a:r>
            <a:endParaRPr lang="en-US" sz="1600" dirty="0"/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31125255-63DD-A74A-8A5E-AFE9BF392121}"/>
              </a:ext>
            </a:extLst>
          </p:cNvPr>
          <p:cNvSpPr txBox="1"/>
          <p:nvPr/>
        </p:nvSpPr>
        <p:spPr>
          <a:xfrm>
            <a:off x="9778424" y="4699620"/>
            <a:ext cx="380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-</a:t>
            </a:r>
            <a:endParaRPr lang="en-US" sz="16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8A30259-8073-1D49-4A55-1CD4785762AA}"/>
              </a:ext>
            </a:extLst>
          </p:cNvPr>
          <p:cNvCxnSpPr>
            <a:cxnSpLocks/>
            <a:stCxn id="28" idx="0"/>
            <a:endCxn id="28" idx="4"/>
          </p:cNvCxnSpPr>
          <p:nvPr/>
        </p:nvCxnSpPr>
        <p:spPr>
          <a:xfrm>
            <a:off x="10065644" y="4382878"/>
            <a:ext cx="0" cy="6174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EC838F9-D93F-233C-B648-C4FCF51137E6}"/>
              </a:ext>
            </a:extLst>
          </p:cNvPr>
          <p:cNvCxnSpPr>
            <a:cxnSpLocks/>
            <a:stCxn id="28" idx="2"/>
            <a:endCxn id="28" idx="6"/>
          </p:cNvCxnSpPr>
          <p:nvPr/>
        </p:nvCxnSpPr>
        <p:spPr>
          <a:xfrm>
            <a:off x="9726540" y="4691608"/>
            <a:ext cx="67820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10">
            <a:extLst>
              <a:ext uri="{FF2B5EF4-FFF2-40B4-BE49-F238E27FC236}">
                <a16:creationId xmlns:a16="http://schemas.microsoft.com/office/drawing/2014/main" id="{1979849D-D8F6-D2BE-BCC5-1F463BC34F63}"/>
              </a:ext>
            </a:extLst>
          </p:cNvPr>
          <p:cNvCxnSpPr>
            <a:cxnSpLocks/>
          </p:cNvCxnSpPr>
          <p:nvPr/>
        </p:nvCxnSpPr>
        <p:spPr>
          <a:xfrm>
            <a:off x="8764648" y="5567711"/>
            <a:ext cx="11249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1">
            <a:extLst>
              <a:ext uri="{FF2B5EF4-FFF2-40B4-BE49-F238E27FC236}">
                <a16:creationId xmlns:a16="http://schemas.microsoft.com/office/drawing/2014/main" id="{04DFA6CD-A665-087F-3412-68B91A56488D}"/>
              </a:ext>
            </a:extLst>
          </p:cNvPr>
          <p:cNvSpPr txBox="1"/>
          <p:nvPr/>
        </p:nvSpPr>
        <p:spPr>
          <a:xfrm>
            <a:off x="8414749" y="5633086"/>
            <a:ext cx="1824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Ang vel</a:t>
            </a:r>
            <a:r>
              <a:rPr lang="es-ES" sz="1200" dirty="0"/>
              <a:t>joint*</a:t>
            </a:r>
            <a:endParaRPr lang="en-US" sz="1600" dirty="0"/>
          </a:p>
        </p:txBody>
      </p:sp>
      <p:sp>
        <p:nvSpPr>
          <p:cNvPr id="44" name="TextBox 11">
            <a:extLst>
              <a:ext uri="{FF2B5EF4-FFF2-40B4-BE49-F238E27FC236}">
                <a16:creationId xmlns:a16="http://schemas.microsoft.com/office/drawing/2014/main" id="{FF2F4EBE-79AE-05A2-1E09-F9FD85559141}"/>
              </a:ext>
            </a:extLst>
          </p:cNvPr>
          <p:cNvSpPr txBox="1"/>
          <p:nvPr/>
        </p:nvSpPr>
        <p:spPr>
          <a:xfrm>
            <a:off x="8764648" y="4091702"/>
            <a:ext cx="1824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P</a:t>
            </a:r>
            <a:r>
              <a:rPr lang="es-ES" sz="1200" dirty="0"/>
              <a:t>bio</a:t>
            </a:r>
            <a:r>
              <a:rPr lang="es-ES" sz="1600" dirty="0"/>
              <a:t>(+)</a:t>
            </a:r>
            <a:endParaRPr lang="en-US" sz="1600" dirty="0"/>
          </a:p>
        </p:txBody>
      </p:sp>
      <p:cxnSp>
        <p:nvCxnSpPr>
          <p:cNvPr id="45" name="Straight Arrow Connector 10">
            <a:extLst>
              <a:ext uri="{FF2B5EF4-FFF2-40B4-BE49-F238E27FC236}">
                <a16:creationId xmlns:a16="http://schemas.microsoft.com/office/drawing/2014/main" id="{B225CC5C-C594-9651-102B-5198594BC5DD}"/>
              </a:ext>
            </a:extLst>
          </p:cNvPr>
          <p:cNvCxnSpPr>
            <a:cxnSpLocks/>
            <a:stCxn id="28" idx="0"/>
            <a:endCxn id="19" idx="2"/>
          </p:cNvCxnSpPr>
          <p:nvPr/>
        </p:nvCxnSpPr>
        <p:spPr>
          <a:xfrm flipV="1">
            <a:off x="10065644" y="4136356"/>
            <a:ext cx="2583" cy="24652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0">
            <a:extLst>
              <a:ext uri="{FF2B5EF4-FFF2-40B4-BE49-F238E27FC236}">
                <a16:creationId xmlns:a16="http://schemas.microsoft.com/office/drawing/2014/main" id="{AC94FF9F-1514-20BD-B415-535CD7389E2D}"/>
              </a:ext>
            </a:extLst>
          </p:cNvPr>
          <p:cNvCxnSpPr>
            <a:cxnSpLocks/>
          </p:cNvCxnSpPr>
          <p:nvPr/>
        </p:nvCxnSpPr>
        <p:spPr>
          <a:xfrm>
            <a:off x="10955100" y="3803242"/>
            <a:ext cx="25640" cy="1713101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0">
            <a:extLst>
              <a:ext uri="{FF2B5EF4-FFF2-40B4-BE49-F238E27FC236}">
                <a16:creationId xmlns:a16="http://schemas.microsoft.com/office/drawing/2014/main" id="{579F405E-391D-B366-EC5D-FD1FBECAE76D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10258615" y="5516344"/>
            <a:ext cx="734945" cy="3561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FC7B49A6-147F-01FA-0B12-73DE744FFFF8}"/>
              </a:ext>
            </a:extLst>
          </p:cNvPr>
          <p:cNvSpPr/>
          <p:nvPr/>
        </p:nvSpPr>
        <p:spPr>
          <a:xfrm>
            <a:off x="9085261" y="3179085"/>
            <a:ext cx="2767809" cy="1218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ECBCB20-E98B-8FE4-C82F-F13C5F2731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2"/>
            <a:ext cx="8687039" cy="5642517"/>
          </a:xfrm>
        </p:spPr>
        <p:txBody>
          <a:bodyPr>
            <a:noAutofit/>
          </a:bodyPr>
          <a:lstStyle/>
          <a:p>
            <a:r>
              <a:rPr lang="en-US" sz="2000" dirty="0"/>
              <a:t>Our proposed </a:t>
            </a:r>
            <a:r>
              <a:rPr lang="en-US" sz="2000" b="1" dirty="0"/>
              <a:t>3 parameters</a:t>
            </a:r>
            <a:r>
              <a:rPr lang="en-US" sz="2000" dirty="0"/>
              <a:t>, scale, delay, and </a:t>
            </a:r>
            <a:r>
              <a:rPr lang="en-US" sz="2000" u="sng" dirty="0"/>
              <a:t>now shape</a:t>
            </a:r>
            <a:r>
              <a:rPr lang="en-US" sz="2000" dirty="0"/>
              <a:t>, </a:t>
            </a:r>
            <a:r>
              <a:rPr lang="en-US" sz="2000" b="1" dirty="0"/>
              <a:t>opening up beyond </a:t>
            </a:r>
            <a:r>
              <a:rPr lang="en-US" sz="2000" b="1" dirty="0" err="1"/>
              <a:t>biotorque</a:t>
            </a:r>
            <a:endParaRPr lang="en-US" b="1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47ABF42-141D-3F72-BABC-079C587568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7686" y="2987177"/>
            <a:ext cx="5586446" cy="2979979"/>
          </a:xfrm>
          <a:prstGeom prst="rect">
            <a:avLst/>
          </a:prstGeom>
        </p:spPr>
      </p:pic>
      <p:sp>
        <p:nvSpPr>
          <p:cNvPr id="61" name="Rounded Rectangle 56">
            <a:extLst>
              <a:ext uri="{FF2B5EF4-FFF2-40B4-BE49-F238E27FC236}">
                <a16:creationId xmlns:a16="http://schemas.microsoft.com/office/drawing/2014/main" id="{8AD3C036-5543-3E26-071D-13AE8E11C7DC}"/>
              </a:ext>
            </a:extLst>
          </p:cNvPr>
          <p:cNvSpPr/>
          <p:nvPr/>
        </p:nvSpPr>
        <p:spPr>
          <a:xfrm>
            <a:off x="645853" y="6294784"/>
            <a:ext cx="1440839" cy="362495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62" name="Rounded Rectangle 58">
            <a:extLst>
              <a:ext uri="{FF2B5EF4-FFF2-40B4-BE49-F238E27FC236}">
                <a16:creationId xmlns:a16="http://schemas.microsoft.com/office/drawing/2014/main" id="{617B17D6-2C38-9724-5406-660C8AAFF9A9}"/>
              </a:ext>
            </a:extLst>
          </p:cNvPr>
          <p:cNvSpPr/>
          <p:nvPr/>
        </p:nvSpPr>
        <p:spPr>
          <a:xfrm>
            <a:off x="2198734" y="6291404"/>
            <a:ext cx="1440839" cy="362495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Generalizable controller</a:t>
            </a:r>
          </a:p>
        </p:txBody>
      </p:sp>
      <p:sp>
        <p:nvSpPr>
          <p:cNvPr id="63" name="Rounded Rectangle 58">
            <a:extLst>
              <a:ext uri="{FF2B5EF4-FFF2-40B4-BE49-F238E27FC236}">
                <a16:creationId xmlns:a16="http://schemas.microsoft.com/office/drawing/2014/main" id="{A08032C9-1D45-28AF-8608-11DC7665D182}"/>
              </a:ext>
            </a:extLst>
          </p:cNvPr>
          <p:cNvSpPr/>
          <p:nvPr/>
        </p:nvSpPr>
        <p:spPr>
          <a:xfrm>
            <a:off x="3751615" y="6291404"/>
            <a:ext cx="1440839" cy="362495"/>
          </a:xfrm>
          <a:prstGeom prst="roundRect">
            <a:avLst/>
          </a:prstGeom>
          <a:solidFill>
            <a:srgbClr val="CAF0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Optimization</a:t>
            </a:r>
          </a:p>
        </p:txBody>
      </p:sp>
      <p:sp>
        <p:nvSpPr>
          <p:cNvPr id="64" name="Rounded Rectangle 58">
            <a:extLst>
              <a:ext uri="{FF2B5EF4-FFF2-40B4-BE49-F238E27FC236}">
                <a16:creationId xmlns:a16="http://schemas.microsoft.com/office/drawing/2014/main" id="{4B998663-76C2-93D3-12EC-0DBFD507C068}"/>
              </a:ext>
            </a:extLst>
          </p:cNvPr>
          <p:cNvSpPr/>
          <p:nvPr/>
        </p:nvSpPr>
        <p:spPr>
          <a:xfrm>
            <a:off x="5304496" y="6286783"/>
            <a:ext cx="1440839" cy="362495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35642892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Tech_PPTtemplate_2021_wide" id="{E85096BA-033B-D848-B268-A76C8AE5D2A4}" vid="{1C4A0A5B-2267-F04A-B00C-3FCDF7CFA02E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Tech_PPTtemplate_2021_wide" id="{E85096BA-033B-D848-B268-A76C8AE5D2A4}" vid="{C86BDF43-62E5-5C4C-BBB8-C9F54843079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F1DBA997328341B396AD45656EE473" ma:contentTypeVersion="4" ma:contentTypeDescription="Create a new document." ma:contentTypeScope="" ma:versionID="361a20f689a94f67c0e5dc7d95588398">
  <xsd:schema xmlns:xsd="http://www.w3.org/2001/XMLSchema" xmlns:xs="http://www.w3.org/2001/XMLSchema" xmlns:p="http://schemas.microsoft.com/office/2006/metadata/properties" xmlns:ns3="ccb17db6-e896-4d0c-b4f1-a0828031bf76" targetNamespace="http://schemas.microsoft.com/office/2006/metadata/properties" ma:root="true" ma:fieldsID="85d372c9a9a242f4ca4c744d425eef38" ns3:_="">
    <xsd:import namespace="ccb17db6-e896-4d0c-b4f1-a0828031bf7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b17db6-e896-4d0c-b4f1-a0828031bf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37C9533-0840-4228-B8E5-07DFF57186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b17db6-e896-4d0c-b4f1-a0828031bf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29E78F-6962-4C32-BD6E-896ECDF900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5285B1-63D9-4F94-84FA-681F90A21D7C}">
  <ds:schemaRefs>
    <ds:schemaRef ds:uri="ccb17db6-e896-4d0c-b4f1-a0828031bf76"/>
    <ds:schemaRef ds:uri="http://schemas.openxmlformats.org/package/2006/metadata/core-properties"/>
    <ds:schemaRef ds:uri="http://purl.org/dc/dcmitype/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GATech_PPTtemplate_2021_wide</Template>
  <TotalTime>104949</TotalTime>
  <Words>934</Words>
  <Application>Microsoft Office PowerPoint</Application>
  <PresentationFormat>Panorámica</PresentationFormat>
  <Paragraphs>190</Paragraphs>
  <Slides>13</Slides>
  <Notes>13</Notes>
  <HiddenSlides>1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Arial</vt:lpstr>
      <vt:lpstr>Calibri</vt:lpstr>
      <vt:lpstr>Cambria Math</vt:lpstr>
      <vt:lpstr>Roboto</vt:lpstr>
      <vt:lpstr>Custom Design</vt:lpstr>
      <vt:lpstr>1_Custom Design</vt:lpstr>
      <vt:lpstr>PERSONALIZED EXOSKELETON CONTROL FOR OPTIMIZING GAIT ECONOMY IN STROKE SURVIVORS</vt:lpstr>
      <vt:lpstr>Summary</vt:lpstr>
      <vt:lpstr>Introduction</vt:lpstr>
      <vt:lpstr>Generalizable exoskeleton control post-stroke using neural networks</vt:lpstr>
      <vt:lpstr>Generalizable exoskeleton control post-stroke using neural networks</vt:lpstr>
      <vt:lpstr>Generalizable exoskeleton control post-stroke using neural networks</vt:lpstr>
      <vt:lpstr>Personalized, human-in-the-loop optimization</vt:lpstr>
      <vt:lpstr>Personalized, human-in-the-loop optimization</vt:lpstr>
      <vt:lpstr>Personalized, human-in-the-loop optimization</vt:lpstr>
      <vt:lpstr>Preliminary experimental results</vt:lpstr>
      <vt:lpstr>Preliminary experimental results</vt:lpstr>
      <vt:lpstr>Conclusion</vt:lpstr>
      <vt:lpstr>PERSONALIZED EXOSKELETON CONTROL FOR OPTIMIZING GAIT ECONOMY IN STROKE SURVIVORS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Enhancing Human Evasiveness Using Exoskeletons</dc:title>
  <dc:creator>Carrasquillo,Carlos A</dc:creator>
  <cp:lastModifiedBy>Rodriguez Jorge, Daniel</cp:lastModifiedBy>
  <cp:revision>1901</cp:revision>
  <dcterms:created xsi:type="dcterms:W3CDTF">2022-04-22T23:48:23Z</dcterms:created>
  <dcterms:modified xsi:type="dcterms:W3CDTF">2025-08-14T11:52:58Z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0x01010015F1DBA997328341B396AD45656EE473</vt:lpwstr>
  </property>
</Properties>
</file>